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93"/>
  </p:notesMasterIdLst>
  <p:sldIdLst>
    <p:sldId id="275" r:id="rId2"/>
    <p:sldId id="352" r:id="rId3"/>
    <p:sldId id="256" r:id="rId4"/>
    <p:sldId id="257" r:id="rId5"/>
    <p:sldId id="267" r:id="rId6"/>
    <p:sldId id="258" r:id="rId7"/>
    <p:sldId id="259" r:id="rId8"/>
    <p:sldId id="266" r:id="rId9"/>
    <p:sldId id="263" r:id="rId10"/>
    <p:sldId id="260" r:id="rId11"/>
    <p:sldId id="261" r:id="rId12"/>
    <p:sldId id="276" r:id="rId13"/>
    <p:sldId id="274" r:id="rId14"/>
    <p:sldId id="277" r:id="rId15"/>
    <p:sldId id="278" r:id="rId16"/>
    <p:sldId id="272" r:id="rId17"/>
    <p:sldId id="273" r:id="rId18"/>
    <p:sldId id="279" r:id="rId19"/>
    <p:sldId id="280" r:id="rId20"/>
    <p:sldId id="281" r:id="rId21"/>
    <p:sldId id="286" r:id="rId22"/>
    <p:sldId id="283" r:id="rId23"/>
    <p:sldId id="268" r:id="rId24"/>
    <p:sldId id="284" r:id="rId25"/>
    <p:sldId id="285" r:id="rId26"/>
    <p:sldId id="287" r:id="rId27"/>
    <p:sldId id="288" r:id="rId28"/>
    <p:sldId id="289" r:id="rId29"/>
    <p:sldId id="290" r:id="rId30"/>
    <p:sldId id="299" r:id="rId31"/>
    <p:sldId id="269" r:id="rId32"/>
    <p:sldId id="292" r:id="rId33"/>
    <p:sldId id="291" r:id="rId34"/>
    <p:sldId id="293" r:id="rId35"/>
    <p:sldId id="294" r:id="rId36"/>
    <p:sldId id="295" r:id="rId37"/>
    <p:sldId id="271" r:id="rId38"/>
    <p:sldId id="300" r:id="rId39"/>
    <p:sldId id="296" r:id="rId40"/>
    <p:sldId id="297" r:id="rId41"/>
    <p:sldId id="298" r:id="rId42"/>
    <p:sldId id="302" r:id="rId43"/>
    <p:sldId id="301" r:id="rId44"/>
    <p:sldId id="303" r:id="rId45"/>
    <p:sldId id="270" r:id="rId46"/>
    <p:sldId id="304" r:id="rId47"/>
    <p:sldId id="305" r:id="rId48"/>
    <p:sldId id="349" r:id="rId49"/>
    <p:sldId id="351" r:id="rId50"/>
    <p:sldId id="306" r:id="rId51"/>
    <p:sldId id="307" r:id="rId52"/>
    <p:sldId id="310" r:id="rId53"/>
    <p:sldId id="308" r:id="rId54"/>
    <p:sldId id="309" r:id="rId55"/>
    <p:sldId id="311" r:id="rId56"/>
    <p:sldId id="312" r:id="rId57"/>
    <p:sldId id="314" r:id="rId58"/>
    <p:sldId id="315" r:id="rId59"/>
    <p:sldId id="316" r:id="rId60"/>
    <p:sldId id="317" r:id="rId61"/>
    <p:sldId id="318" r:id="rId62"/>
    <p:sldId id="319" r:id="rId63"/>
    <p:sldId id="321" r:id="rId64"/>
    <p:sldId id="322" r:id="rId65"/>
    <p:sldId id="320" r:id="rId66"/>
    <p:sldId id="323" r:id="rId67"/>
    <p:sldId id="324" r:id="rId68"/>
    <p:sldId id="325" r:id="rId69"/>
    <p:sldId id="329" r:id="rId70"/>
    <p:sldId id="330" r:id="rId71"/>
    <p:sldId id="327" r:id="rId72"/>
    <p:sldId id="348" r:id="rId73"/>
    <p:sldId id="326" r:id="rId74"/>
    <p:sldId id="328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7" r:id="rId88"/>
    <p:sldId id="343" r:id="rId89"/>
    <p:sldId id="345" r:id="rId90"/>
    <p:sldId id="344" r:id="rId91"/>
    <p:sldId id="346" r:id="rId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80" d="100"/>
          <a:sy n="80" d="100"/>
        </p:scale>
        <p:origin x="-216" y="-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notesMaster" Target="notesMasters/notesMaster1.xml"/><Relationship Id="rId94" Type="http://schemas.openxmlformats.org/officeDocument/2006/relationships/printerSettings" Target="printerSettings/printerSettings1.bin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6FC56-86D4-48E1-84C1-AED998D66310}" type="datetimeFigureOut">
              <a:rPr lang="en-US" smtClean="0"/>
              <a:t>12/14/15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F3E5B-809C-43B1-AE23-8289721FD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28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67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67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01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67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01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67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01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67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01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67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01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017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671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017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671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017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671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01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85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67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01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67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01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67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3E5B-809C-43B1-AE23-8289721FDC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01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1A9D4F6F-71DD-4929-94BA-B7476EE57927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1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96D4-EB2C-4B11-8F64-EC15769343E7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95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FE07A-9089-40F7-906D-B6AC233EAB84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71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2AA-F5B7-4BE1-AE51-50EB856B4A37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6784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404D-342E-4E87-A830-FE056080281D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85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9EAD0-6D0B-4AD8-8CA8-C319AD6F5573}" type="datetime1">
              <a:rPr lang="en-US" smtClean="0"/>
              <a:t>12/14/15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43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AC97-511B-4BEF-9AA1-56876E21BF12}" type="datetime1">
              <a:rPr lang="en-US" smtClean="0"/>
              <a:t>12/14/15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02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C3B66-B69A-4B5D-ABA5-1BBC5E4F6379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07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FA6B-C830-4536-8793-1C89F6695AD1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46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07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4842C-1F9B-4371-831E-49C1617D0C9B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71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33C69-BFF4-4B27-8A96-3AA58CF0345C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57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68BFB-5567-42A2-A72A-6ECBB5710FFC}" type="datetime1">
              <a:rPr lang="en-US" smtClean="0"/>
              <a:t>12/14/15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2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5EB-CB22-4F87-AAD4-36044E22DE53}" type="datetime1">
              <a:rPr lang="en-US" smtClean="0"/>
              <a:t>12/14/15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0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AEA1-AE11-43EA-9191-A0832AB7546F}" type="datetime1">
              <a:rPr lang="en-US" smtClean="0"/>
              <a:t>12/14/15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7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035D9-8573-406E-8DF3-4A8FDE8F2BB2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88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A3BE-E0A0-4D17-A856-0C146AD9EF4F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6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6A2BB-5D41-4890-9C08-FC008B92E88D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83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vytechengineering.com/stores/74ls/files/74ls08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mail.google.com/mail/u/0/?ui=2&amp;ik=3b28c632d6&amp;view=att&amp;th=1519dc15739a9ac7&amp;attid=0.1&amp;disp=safe&amp;zw" TargetMode="External"/><Relationship Id="rId3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Jianan-Li/super-saiyan/blob/master/LEDMusicPlayer/LEDMusicPlayer.ino" TargetMode="External"/><Relationship Id="rId3" Type="http://schemas.openxmlformats.org/officeDocument/2006/relationships/hyperlink" Target="https://gist.github.com/elubow/784443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5000" y="0"/>
            <a:ext cx="8477250" cy="673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6163" y="1412268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 smtClean="0">
                <a:solidFill>
                  <a:schemeClr val="accent1"/>
                </a:solidFill>
              </a:rPr>
              <a:t>EECT122</a:t>
            </a:r>
            <a:endParaRPr lang="en-US" sz="72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4912" y="3190875"/>
            <a:ext cx="9905999" cy="3044826"/>
          </a:xfrm>
        </p:spPr>
        <p:txBody>
          <a:bodyPr/>
          <a:lstStyle/>
          <a:p>
            <a:pPr algn="ctr"/>
            <a:endParaRPr lang="en-US" dirty="0" smtClean="0"/>
          </a:p>
          <a:p>
            <a:pPr marL="0" indent="0" algn="ctr">
              <a:buNone/>
            </a:pPr>
            <a:r>
              <a:rPr lang="en-US" sz="3200" dirty="0" smtClean="0">
                <a:solidFill>
                  <a:srgbClr val="4FD093"/>
                </a:solidFill>
              </a:rPr>
              <a:t>By: Eh </a:t>
            </a:r>
            <a:r>
              <a:rPr lang="en-US" sz="3200" dirty="0" err="1" smtClean="0">
                <a:solidFill>
                  <a:srgbClr val="4FD093"/>
                </a:solidFill>
              </a:rPr>
              <a:t>Doh</a:t>
            </a:r>
            <a:r>
              <a:rPr lang="en-US" sz="3200" dirty="0" smtClean="0">
                <a:solidFill>
                  <a:srgbClr val="4FD093"/>
                </a:solidFill>
              </a:rPr>
              <a:t> Lwe</a:t>
            </a:r>
          </a:p>
          <a:p>
            <a:pPr marL="0" indent="0" algn="ctr">
              <a:buNone/>
            </a:pPr>
            <a:r>
              <a:rPr lang="en-US" sz="3200" dirty="0" smtClean="0">
                <a:solidFill>
                  <a:srgbClr val="4FD093"/>
                </a:solidFill>
              </a:rPr>
              <a:t>Instructor: Andrew Bell</a:t>
            </a:r>
          </a:p>
          <a:p>
            <a:endParaRPr lang="en-US" sz="3200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07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Conclusion: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This was an easy lab which was a review from EECT112. Didn’t thought that It would take me long to wired it up and get the lab done but it took me awhile because it didn’t work which I had to troubleshoot it to make it work.</a:t>
            </a:r>
          </a:p>
          <a:p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A5D2C-DCEB-49E2-9C95-9FE3051C9615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60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Data Sheets:</a:t>
            </a:r>
            <a:br>
              <a:rPr lang="en-US" dirty="0" smtClean="0">
                <a:solidFill>
                  <a:srgbClr val="4FD093"/>
                </a:solidFill>
              </a:rPr>
            </a:b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ivytechengineering.com/stores/74ls/files/74ls08.pdf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1D06-143E-4F55-BE9A-E2840165FA01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13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9250" y="0"/>
            <a:ext cx="803274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4FD093"/>
                </a:solidFill>
              </a:rPr>
              <a:t>Lab- 1</a:t>
            </a:r>
            <a:endParaRPr lang="en-US" sz="6000" dirty="0">
              <a:solidFill>
                <a:srgbClr val="4FD09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EC1D-8996-49FC-9DC1-DDFC82B5108A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52625" y="5472112"/>
            <a:ext cx="5124886" cy="365125"/>
          </a:xfrm>
        </p:spPr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44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32743"/>
            <a:ext cx="9905998" cy="1478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Objectives: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 </a:t>
            </a:r>
            <a:r>
              <a:rPr lang="en-US" dirty="0">
                <a:solidFill>
                  <a:srgbClr val="4FD093"/>
                </a:solidFill>
              </a:rPr>
              <a:t>Design, Build and Test a three input AND gate using two input AND gates. Design, Build and Test a three input OR gate using two input OR gates.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3345B-323F-4310-ADDC-0B9B8C03F15A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4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89893"/>
            <a:ext cx="9905998" cy="1478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Equipment and Parts: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535112"/>
            <a:ext cx="8034338" cy="43481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4FD093"/>
                </a:solidFill>
              </a:rPr>
              <a:t>5 Volt DC Power Supply			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Breadboard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Wires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74LS08, 74LS32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LED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Switch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(3) 10k Resistors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28A-923E-42AB-A2A5-4B60A122157F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42000" y="1733550"/>
            <a:ext cx="2343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FD093"/>
                </a:solidFill>
              </a:rPr>
              <a:t>DC Power Supply</a:t>
            </a:r>
          </a:p>
          <a:p>
            <a:r>
              <a:rPr lang="en-US" dirty="0">
                <a:solidFill>
                  <a:srgbClr val="4FD093"/>
                </a:solidFill>
              </a:rPr>
              <a:t> Brand: </a:t>
            </a:r>
            <a:r>
              <a:rPr lang="en-US" dirty="0" smtClean="0">
                <a:solidFill>
                  <a:srgbClr val="4FD093"/>
                </a:solidFill>
              </a:rPr>
              <a:t>RSR</a:t>
            </a:r>
            <a:endParaRPr lang="en-US" dirty="0">
              <a:solidFill>
                <a:srgbClr val="4FD093"/>
              </a:solidFill>
            </a:endParaRPr>
          </a:p>
          <a:p>
            <a:r>
              <a:rPr lang="en-US" dirty="0">
                <a:solidFill>
                  <a:srgbClr val="4FD093"/>
                </a:solidFill>
              </a:rPr>
              <a:t> </a:t>
            </a:r>
            <a:r>
              <a:rPr lang="en-US" dirty="0" smtClean="0">
                <a:solidFill>
                  <a:srgbClr val="4FD093"/>
                </a:solidFill>
              </a:rPr>
              <a:t>Model </a:t>
            </a:r>
            <a:r>
              <a:rPr lang="en-US" dirty="0">
                <a:solidFill>
                  <a:srgbClr val="4FD093"/>
                </a:solidFill>
              </a:rPr>
              <a:t>#: </a:t>
            </a:r>
            <a:r>
              <a:rPr lang="en-US" dirty="0" smtClean="0">
                <a:solidFill>
                  <a:srgbClr val="4FD093"/>
                </a:solidFill>
              </a:rPr>
              <a:t>HY1802D</a:t>
            </a:r>
            <a:endParaRPr lang="en-US" dirty="0">
              <a:solidFill>
                <a:srgbClr val="4FD093"/>
              </a:solidFill>
            </a:endParaRPr>
          </a:p>
          <a:p>
            <a:r>
              <a:rPr lang="en-US" dirty="0">
                <a:solidFill>
                  <a:srgbClr val="4FD093"/>
                </a:solidFill>
              </a:rPr>
              <a:t> </a:t>
            </a:r>
            <a:r>
              <a:rPr lang="en-US" dirty="0" smtClean="0">
                <a:solidFill>
                  <a:srgbClr val="4FD093"/>
                </a:solidFill>
              </a:rPr>
              <a:t>SN</a:t>
            </a:r>
            <a:r>
              <a:rPr lang="en-US" dirty="0">
                <a:solidFill>
                  <a:srgbClr val="4FD093"/>
                </a:solidFill>
              </a:rPr>
              <a:t>: </a:t>
            </a:r>
            <a:r>
              <a:rPr lang="en-US" dirty="0" smtClean="0">
                <a:solidFill>
                  <a:srgbClr val="4FD093"/>
                </a:solidFill>
              </a:rPr>
              <a:t>369996</a:t>
            </a:r>
            <a:endParaRPr lang="en-US" dirty="0">
              <a:solidFill>
                <a:srgbClr val="4FD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03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EECT 112 Lab Notebook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205E3D1-8C80-40C9-AABD-810F903285A1}" type="slidenum">
              <a:rPr lang="en-US" smtClean="0"/>
              <a:t>15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0"/>
            <a:ext cx="9905998" cy="1319213"/>
          </a:xfrm>
        </p:spPr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Truth Table</a:t>
            </a:r>
            <a:endParaRPr lang="en-US" dirty="0">
              <a:solidFill>
                <a:srgbClr val="4FD09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6953" t="46652" r="34104" b="12723"/>
          <a:stretch/>
        </p:blipFill>
        <p:spPr>
          <a:xfrm>
            <a:off x="857250" y="1238251"/>
            <a:ext cx="5715000" cy="3651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6576" t="51339" r="24064"/>
          <a:stretch/>
        </p:blipFill>
        <p:spPr>
          <a:xfrm>
            <a:off x="6334125" y="1762125"/>
            <a:ext cx="5717721" cy="411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8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74625"/>
            <a:ext cx="430212" cy="52546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4FD093"/>
                </a:solidFill>
              </a:rPr>
              <a:t>Schematic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68411" y="6216650"/>
            <a:ext cx="6239309" cy="365125"/>
          </a:xfrm>
        </p:spPr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009" t="12172" r="28508" b="4952"/>
          <a:stretch/>
        </p:blipFill>
        <p:spPr>
          <a:xfrm>
            <a:off x="1968501" y="381000"/>
            <a:ext cx="9382124" cy="544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23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4FD093"/>
                </a:solidFill>
              </a:rPr>
              <a:t>Picture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17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48250" y="2273211"/>
            <a:ext cx="3048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hlinkClick r:id="rId2"/>
            </a:endParaRPr>
          </a:p>
        </p:txBody>
      </p:sp>
      <p:pic>
        <p:nvPicPr>
          <p:cNvPr id="7" name="Picture 6" descr="20150914_2013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5" y="28575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18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Conclusion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This was a review from EECT112 so it </a:t>
            </a:r>
            <a:r>
              <a:rPr lang="en-US" dirty="0" err="1" smtClean="0">
                <a:solidFill>
                  <a:srgbClr val="4FD093"/>
                </a:solidFill>
              </a:rPr>
              <a:t>didn</a:t>
            </a:r>
            <a:r>
              <a:rPr lang="fr-FR" dirty="0" smtClean="0">
                <a:solidFill>
                  <a:srgbClr val="4FD093"/>
                </a:solidFill>
              </a:rPr>
              <a:t>’</a:t>
            </a:r>
            <a:r>
              <a:rPr lang="en-US" dirty="0" smtClean="0">
                <a:solidFill>
                  <a:srgbClr val="4FD093"/>
                </a:solidFill>
              </a:rPr>
              <a:t>t take me long to build it in </a:t>
            </a:r>
            <a:r>
              <a:rPr lang="en-US" dirty="0" err="1" smtClean="0">
                <a:solidFill>
                  <a:srgbClr val="4FD093"/>
                </a:solidFill>
              </a:rPr>
              <a:t>Multism</a:t>
            </a:r>
            <a:r>
              <a:rPr lang="en-US" dirty="0" smtClean="0">
                <a:solidFill>
                  <a:srgbClr val="4FD093"/>
                </a:solidFill>
              </a:rPr>
              <a:t> and build it on the breadboard.</a:t>
            </a:r>
            <a:endParaRPr lang="en-US" dirty="0">
              <a:solidFill>
                <a:srgbClr val="4FD093"/>
              </a:solidFill>
            </a:endParaRPr>
          </a:p>
          <a:p>
            <a:r>
              <a:rPr lang="en-US" dirty="0" smtClean="0">
                <a:solidFill>
                  <a:srgbClr val="4FD093"/>
                </a:solidFill>
              </a:rPr>
              <a:t>I didn’t have to look at the datasheet at all for the pins because I could still remembered them from EECT112 but I did pulled up the datasheet to make sure I was right.</a:t>
            </a:r>
            <a:endParaRPr lang="en-US" dirty="0">
              <a:solidFill>
                <a:srgbClr val="4FD093"/>
              </a:solidFill>
            </a:endParaRPr>
          </a:p>
          <a:p>
            <a:r>
              <a:rPr lang="en-US" dirty="0">
                <a:solidFill>
                  <a:srgbClr val="4FD093"/>
                </a:solidFill>
              </a:rPr>
              <a:t>Overall, the circuit worked as expected.</a:t>
            </a:r>
          </a:p>
          <a:p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95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0"/>
            <a:ext cx="7848600" cy="673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4FD093"/>
                </a:solidFill>
              </a:rPr>
              <a:t>Lab- 2</a:t>
            </a:r>
            <a:endParaRPr lang="en-US" sz="6000" dirty="0">
              <a:solidFill>
                <a:srgbClr val="4FD09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EC1D-8996-49FC-9DC1-DDFC82B5108A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52625" y="5472112"/>
            <a:ext cx="5124886" cy="365125"/>
          </a:xfrm>
        </p:spPr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102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663" y="158143"/>
            <a:ext cx="9905998" cy="5244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Table of contents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50" y="634999"/>
            <a:ext cx="10826750" cy="6223001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4FD093"/>
                </a:solidFill>
              </a:rPr>
              <a:t>Lab 0 – 74LS08 test design, build and test</a:t>
            </a:r>
          </a:p>
          <a:p>
            <a:r>
              <a:rPr lang="en-US" dirty="0">
                <a:solidFill>
                  <a:srgbClr val="4FD093"/>
                </a:solidFill>
              </a:rPr>
              <a:t>Lab 1- 74LS08s and 74LS32 – design build and test a 3 input “AND” and “OR”</a:t>
            </a:r>
          </a:p>
          <a:p>
            <a:r>
              <a:rPr lang="en-US" dirty="0">
                <a:solidFill>
                  <a:srgbClr val="4FD093"/>
                </a:solidFill>
              </a:rPr>
              <a:t>Lab 2 – Design build and test a NAND gate latch</a:t>
            </a:r>
          </a:p>
          <a:p>
            <a:r>
              <a:rPr lang="en-US" dirty="0">
                <a:solidFill>
                  <a:srgbClr val="4FD093"/>
                </a:solidFill>
              </a:rPr>
              <a:t>Lab 3 – Design, build and test a SR FF</a:t>
            </a:r>
          </a:p>
          <a:p>
            <a:r>
              <a:rPr lang="en-US" dirty="0">
                <a:solidFill>
                  <a:srgbClr val="4FD093"/>
                </a:solidFill>
              </a:rPr>
              <a:t>Lab 4 - Design, build and test a D FF</a:t>
            </a:r>
          </a:p>
          <a:p>
            <a:r>
              <a:rPr lang="en-US" dirty="0">
                <a:solidFill>
                  <a:srgbClr val="4FD093"/>
                </a:solidFill>
              </a:rPr>
              <a:t>Lab 5 - Design, build and test a JK FF</a:t>
            </a:r>
          </a:p>
          <a:p>
            <a:r>
              <a:rPr lang="en-US" dirty="0">
                <a:solidFill>
                  <a:srgbClr val="4FD093"/>
                </a:solidFill>
              </a:rPr>
              <a:t>Lab 6 – Simulated, built and test the 74LS283 2’s complement and 4 bit adder</a:t>
            </a:r>
          </a:p>
          <a:p>
            <a:r>
              <a:rPr lang="en-US" dirty="0">
                <a:solidFill>
                  <a:srgbClr val="4FD093"/>
                </a:solidFill>
              </a:rPr>
              <a:t>Lab 7 – Design, built and test a 4 counter (synchronous)</a:t>
            </a:r>
          </a:p>
          <a:p>
            <a:r>
              <a:rPr lang="en-US" dirty="0">
                <a:solidFill>
                  <a:srgbClr val="4FD093"/>
                </a:solidFill>
              </a:rPr>
              <a:t>Lab 8 – Design, built and test a Mod 12</a:t>
            </a:r>
          </a:p>
          <a:p>
            <a:r>
              <a:rPr lang="en-US" dirty="0">
                <a:solidFill>
                  <a:srgbClr val="4FD093"/>
                </a:solidFill>
              </a:rPr>
              <a:t>Lab 9 - Boolean Reduction – simulation and simplification</a:t>
            </a:r>
          </a:p>
          <a:p>
            <a:r>
              <a:rPr lang="en-US" dirty="0">
                <a:solidFill>
                  <a:srgbClr val="4FD093"/>
                </a:solidFill>
              </a:rPr>
              <a:t>Lab 10 - 74185 Model development</a:t>
            </a:r>
          </a:p>
          <a:p>
            <a:r>
              <a:rPr lang="en-US" dirty="0">
                <a:solidFill>
                  <a:srgbClr val="4FD093"/>
                </a:solidFill>
              </a:rPr>
              <a:t>Lab 11 – Binary to 7 segment display</a:t>
            </a:r>
          </a:p>
          <a:p>
            <a:r>
              <a:rPr lang="en-US" dirty="0">
                <a:solidFill>
                  <a:srgbClr val="4FD093"/>
                </a:solidFill>
              </a:rPr>
              <a:t>Lab 12 – Xilinx CPLD effort</a:t>
            </a:r>
          </a:p>
          <a:p>
            <a:r>
              <a:rPr lang="en-US" dirty="0">
                <a:solidFill>
                  <a:srgbClr val="4FD093"/>
                </a:solidFill>
              </a:rPr>
              <a:t>Lab 13 – </a:t>
            </a:r>
            <a:r>
              <a:rPr lang="en-US" dirty="0" err="1">
                <a:solidFill>
                  <a:srgbClr val="4FD093"/>
                </a:solidFill>
              </a:rPr>
              <a:t>Arduino</a:t>
            </a:r>
            <a:r>
              <a:rPr lang="en-US" dirty="0">
                <a:solidFill>
                  <a:srgbClr val="4FD093"/>
                </a:solidFill>
              </a:rPr>
              <a:t> Labs</a:t>
            </a:r>
          </a:p>
          <a:p>
            <a:r>
              <a:rPr lang="en-US" dirty="0">
                <a:solidFill>
                  <a:srgbClr val="4FD093"/>
                </a:solidFill>
              </a:rPr>
              <a:t>Lab 14 – </a:t>
            </a:r>
            <a:r>
              <a:rPr lang="en-US" dirty="0" err="1">
                <a:solidFill>
                  <a:srgbClr val="4FD093"/>
                </a:solidFill>
              </a:rPr>
              <a:t>Arduino</a:t>
            </a:r>
            <a:r>
              <a:rPr lang="en-US" dirty="0">
                <a:solidFill>
                  <a:srgbClr val="4FD093"/>
                </a:solidFill>
              </a:rPr>
              <a:t> part 2</a:t>
            </a:r>
          </a:p>
          <a:p>
            <a:r>
              <a:rPr lang="en-US" dirty="0">
                <a:solidFill>
                  <a:srgbClr val="4FD093"/>
                </a:solidFill>
              </a:rPr>
              <a:t>Lab FF – develop a schematic for Lou’s box</a:t>
            </a:r>
          </a:p>
          <a:p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2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32743"/>
            <a:ext cx="9905998" cy="1478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Objectives: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4FD093"/>
                </a:solidFill>
              </a:rPr>
              <a:t> Design, Build and Test a NAND Gate </a:t>
            </a:r>
            <a:r>
              <a:rPr lang="en-US" dirty="0" smtClean="0">
                <a:solidFill>
                  <a:srgbClr val="4FD093"/>
                </a:solidFill>
              </a:rPr>
              <a:t>Latch.</a:t>
            </a:r>
            <a:endParaRPr lang="en-US" dirty="0">
              <a:solidFill>
                <a:srgbClr val="4FD093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3345B-323F-4310-ADDC-0B9B8C03F15A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19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89893"/>
            <a:ext cx="9905998" cy="1478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Equipment and Parts: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535112"/>
            <a:ext cx="8034338" cy="434816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4FD093"/>
                </a:solidFill>
              </a:rPr>
              <a:t>5 Volt DC Power Supply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Oscilloscope			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Breadboard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Wires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74LS00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LED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Switch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(3) 10k Resistors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28A-923E-42AB-A2A5-4B60A122157F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42000" y="1733550"/>
            <a:ext cx="2343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FD093"/>
                </a:solidFill>
              </a:rPr>
              <a:t>DC Power Supply</a:t>
            </a:r>
          </a:p>
          <a:p>
            <a:r>
              <a:rPr lang="en-US" dirty="0">
                <a:solidFill>
                  <a:srgbClr val="4FD093"/>
                </a:solidFill>
              </a:rPr>
              <a:t> Brand: </a:t>
            </a:r>
            <a:r>
              <a:rPr lang="en-US" dirty="0" smtClean="0">
                <a:solidFill>
                  <a:srgbClr val="4FD093"/>
                </a:solidFill>
              </a:rPr>
              <a:t>RSR</a:t>
            </a:r>
            <a:endParaRPr lang="en-US" dirty="0">
              <a:solidFill>
                <a:srgbClr val="4FD093"/>
              </a:solidFill>
            </a:endParaRPr>
          </a:p>
          <a:p>
            <a:r>
              <a:rPr lang="en-US" dirty="0">
                <a:solidFill>
                  <a:srgbClr val="4FD093"/>
                </a:solidFill>
              </a:rPr>
              <a:t> </a:t>
            </a:r>
            <a:r>
              <a:rPr lang="en-US" dirty="0" smtClean="0">
                <a:solidFill>
                  <a:srgbClr val="4FD093"/>
                </a:solidFill>
              </a:rPr>
              <a:t>Model </a:t>
            </a:r>
            <a:r>
              <a:rPr lang="en-US" dirty="0">
                <a:solidFill>
                  <a:srgbClr val="4FD093"/>
                </a:solidFill>
              </a:rPr>
              <a:t>#: </a:t>
            </a:r>
            <a:r>
              <a:rPr lang="en-US" dirty="0" smtClean="0">
                <a:solidFill>
                  <a:srgbClr val="4FD093"/>
                </a:solidFill>
              </a:rPr>
              <a:t>HY1802D</a:t>
            </a:r>
            <a:endParaRPr lang="en-US" dirty="0">
              <a:solidFill>
                <a:srgbClr val="4FD093"/>
              </a:solidFill>
            </a:endParaRPr>
          </a:p>
          <a:p>
            <a:r>
              <a:rPr lang="en-US" dirty="0">
                <a:solidFill>
                  <a:srgbClr val="4FD093"/>
                </a:solidFill>
              </a:rPr>
              <a:t> </a:t>
            </a:r>
            <a:r>
              <a:rPr lang="en-US" dirty="0" smtClean="0">
                <a:solidFill>
                  <a:srgbClr val="4FD093"/>
                </a:solidFill>
              </a:rPr>
              <a:t>SN</a:t>
            </a:r>
            <a:r>
              <a:rPr lang="en-US" dirty="0">
                <a:solidFill>
                  <a:srgbClr val="4FD093"/>
                </a:solidFill>
              </a:rPr>
              <a:t>: </a:t>
            </a:r>
            <a:r>
              <a:rPr lang="en-US" dirty="0" smtClean="0">
                <a:solidFill>
                  <a:srgbClr val="4FD093"/>
                </a:solidFill>
              </a:rPr>
              <a:t>369996</a:t>
            </a:r>
            <a:endParaRPr lang="en-US" dirty="0">
              <a:solidFill>
                <a:srgbClr val="4FD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67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2469" y="1095942"/>
            <a:ext cx="10133920" cy="475422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EECT 112 Lab Notebook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22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288" y="0"/>
            <a:ext cx="8478837" cy="1222375"/>
          </a:xfrm>
        </p:spPr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Truth Table</a:t>
            </a:r>
            <a:endParaRPr lang="en-US" dirty="0">
              <a:solidFill>
                <a:srgbClr val="4FD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72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478570"/>
          </a:xfrm>
        </p:spPr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Schematic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742" t="10683" r="38943" b="37406"/>
          <a:stretch/>
        </p:blipFill>
        <p:spPr>
          <a:xfrm>
            <a:off x="1000126" y="1476375"/>
            <a:ext cx="9620250" cy="43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68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Picture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20150914_2016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8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Conclusion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4FD093"/>
                </a:solidFill>
              </a:rPr>
              <a:t>Wired up the circuit and the results was as expected.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The only problem I have on this was that I’m not quite sure how to read/look at the Oscilloscope and I really need more time on it and also not quite sure the purpose of it.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What I’ve </a:t>
            </a:r>
            <a:r>
              <a:rPr lang="en-US" dirty="0">
                <a:solidFill>
                  <a:srgbClr val="4FD093"/>
                </a:solidFill>
              </a:rPr>
              <a:t>learned </a:t>
            </a:r>
            <a:r>
              <a:rPr lang="en-US" dirty="0" smtClean="0">
                <a:solidFill>
                  <a:srgbClr val="4FD093"/>
                </a:solidFill>
              </a:rPr>
              <a:t>from </a:t>
            </a:r>
            <a:r>
              <a:rPr lang="en-US" dirty="0">
                <a:solidFill>
                  <a:srgbClr val="4FD093"/>
                </a:solidFill>
              </a:rPr>
              <a:t>this lab was that logic high with LED has lower voltage drop than without LED connected because some of the voltage is driving the LED.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92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0"/>
            <a:ext cx="8382000" cy="673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Lab- </a:t>
            </a:r>
            <a:r>
              <a:rPr lang="en-US" dirty="0">
                <a:solidFill>
                  <a:srgbClr val="4FD093"/>
                </a:solidFill>
              </a:rPr>
              <a:t>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EC1D-8996-49FC-9DC1-DDFC82B5108A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52625" y="5472112"/>
            <a:ext cx="5124886" cy="365125"/>
          </a:xfrm>
        </p:spPr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132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32743"/>
            <a:ext cx="9905998" cy="1478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Objectives: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4FD093"/>
                </a:solidFill>
              </a:rPr>
              <a:t>Design, Build and Test a SR </a:t>
            </a:r>
            <a:r>
              <a:rPr lang="en-US" dirty="0" smtClean="0">
                <a:solidFill>
                  <a:srgbClr val="4FD093"/>
                </a:solidFill>
              </a:rPr>
              <a:t>Latch.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27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3345B-323F-4310-ADDC-0B9B8C03F15A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198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89893"/>
            <a:ext cx="9905998" cy="1478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Equipment and Parts: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535112"/>
            <a:ext cx="8034338" cy="43481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4FD093"/>
                </a:solidFill>
              </a:rPr>
              <a:t>5 Volt DC Power Supply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Oscilloscope	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Function Generator		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Breadboard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Wires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74LS00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LED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Switch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(3) 10k Resistors</a:t>
            </a:r>
          </a:p>
          <a:p>
            <a:endParaRPr lang="en-US" dirty="0" smtClean="0">
              <a:solidFill>
                <a:srgbClr val="4FD093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28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28A-923E-42AB-A2A5-4B60A122157F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42000" y="1733550"/>
            <a:ext cx="2343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FD093"/>
                </a:solidFill>
              </a:rPr>
              <a:t>DC Power Supply</a:t>
            </a:r>
          </a:p>
          <a:p>
            <a:r>
              <a:rPr lang="en-US" dirty="0">
                <a:solidFill>
                  <a:srgbClr val="4FD093"/>
                </a:solidFill>
              </a:rPr>
              <a:t> Brand: </a:t>
            </a:r>
            <a:r>
              <a:rPr lang="en-US" dirty="0" smtClean="0">
                <a:solidFill>
                  <a:srgbClr val="4FD093"/>
                </a:solidFill>
              </a:rPr>
              <a:t>RSR</a:t>
            </a:r>
            <a:endParaRPr lang="en-US" dirty="0">
              <a:solidFill>
                <a:srgbClr val="4FD093"/>
              </a:solidFill>
            </a:endParaRPr>
          </a:p>
          <a:p>
            <a:r>
              <a:rPr lang="en-US" dirty="0">
                <a:solidFill>
                  <a:srgbClr val="4FD093"/>
                </a:solidFill>
              </a:rPr>
              <a:t> </a:t>
            </a:r>
            <a:r>
              <a:rPr lang="en-US" dirty="0" smtClean="0">
                <a:solidFill>
                  <a:srgbClr val="4FD093"/>
                </a:solidFill>
              </a:rPr>
              <a:t>Model </a:t>
            </a:r>
            <a:r>
              <a:rPr lang="en-US" dirty="0">
                <a:solidFill>
                  <a:srgbClr val="4FD093"/>
                </a:solidFill>
              </a:rPr>
              <a:t>#: </a:t>
            </a:r>
            <a:r>
              <a:rPr lang="en-US" dirty="0" smtClean="0">
                <a:solidFill>
                  <a:srgbClr val="4FD093"/>
                </a:solidFill>
              </a:rPr>
              <a:t>HY1802D</a:t>
            </a:r>
            <a:endParaRPr lang="en-US" dirty="0">
              <a:solidFill>
                <a:srgbClr val="4FD093"/>
              </a:solidFill>
            </a:endParaRPr>
          </a:p>
          <a:p>
            <a:r>
              <a:rPr lang="en-US" dirty="0">
                <a:solidFill>
                  <a:srgbClr val="4FD093"/>
                </a:solidFill>
              </a:rPr>
              <a:t> </a:t>
            </a:r>
            <a:r>
              <a:rPr lang="en-US" dirty="0" smtClean="0">
                <a:solidFill>
                  <a:srgbClr val="4FD093"/>
                </a:solidFill>
              </a:rPr>
              <a:t>SN</a:t>
            </a:r>
            <a:r>
              <a:rPr lang="en-US" dirty="0">
                <a:solidFill>
                  <a:srgbClr val="4FD093"/>
                </a:solidFill>
              </a:rPr>
              <a:t>: </a:t>
            </a:r>
            <a:r>
              <a:rPr lang="en-US" dirty="0" smtClean="0">
                <a:solidFill>
                  <a:srgbClr val="4FD093"/>
                </a:solidFill>
              </a:rPr>
              <a:t>369996</a:t>
            </a:r>
            <a:endParaRPr lang="en-US" dirty="0">
              <a:solidFill>
                <a:srgbClr val="4FD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30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2506" y="6492875"/>
            <a:ext cx="5048921" cy="365125"/>
          </a:xfrm>
        </p:spPr>
        <p:txBody>
          <a:bodyPr/>
          <a:lstStyle/>
          <a:p>
            <a:r>
              <a:rPr lang="en-US" dirty="0" smtClean="0"/>
              <a:t>EECT 112 Lab Notebook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29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6163" y="158143"/>
            <a:ext cx="9905998" cy="1478570"/>
          </a:xfrm>
        </p:spPr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Information about a Latch</a:t>
            </a:r>
            <a:endParaRPr lang="en-US" dirty="0">
              <a:solidFill>
                <a:srgbClr val="4FD093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889794" y="1835944"/>
            <a:ext cx="6418262" cy="2513012"/>
            <a:chOff x="867" y="2329"/>
            <a:chExt cx="4043" cy="1583"/>
          </a:xfrm>
        </p:grpSpPr>
        <p:pic>
          <p:nvPicPr>
            <p:cNvPr id="7" name="Picture 6" descr="fg05_00000_AAGTNPS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" y="2329"/>
              <a:ext cx="4043" cy="1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716" y="3744"/>
              <a:ext cx="2472" cy="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</p:grpSp>
      <p:sp>
        <p:nvSpPr>
          <p:cNvPr id="9" name="Rectangle 8"/>
          <p:cNvSpPr/>
          <p:nvPr/>
        </p:nvSpPr>
        <p:spPr>
          <a:xfrm>
            <a:off x="428625" y="4727059"/>
            <a:ext cx="405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Inputs are </a:t>
            </a:r>
            <a:r>
              <a:rPr lang="en-US" i="1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SET</a:t>
            </a:r>
            <a:r>
              <a:rPr lang="en-US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 and </a:t>
            </a:r>
            <a:r>
              <a:rPr lang="en-US" i="1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CLEAR</a:t>
            </a:r>
            <a:r>
              <a:rPr lang="en-US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i="1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RESET</a:t>
            </a:r>
            <a:r>
              <a:rPr lang="en-US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).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8025" y="5391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Inputs are active-LOW—output will change when the input is pulsed LOW.</a:t>
            </a:r>
          </a:p>
        </p:txBody>
      </p:sp>
      <p:sp>
        <p:nvSpPr>
          <p:cNvPr id="11" name="Rectangle 10"/>
          <p:cNvSpPr>
            <a:spLocks noGrp="1" noChangeArrowheads="1"/>
          </p:cNvSpPr>
          <p:nvPr/>
        </p:nvSpPr>
        <p:spPr bwMode="auto">
          <a:xfrm>
            <a:off x="6970712" y="1258888"/>
            <a:ext cx="4551363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10000"/>
              </a:spcBef>
              <a:spcAft>
                <a:spcPct val="0"/>
              </a:spcAft>
              <a:buChar char="–"/>
              <a:defRPr sz="25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urier" pitchFamily="49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urier" pitchFamily="49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urier" pitchFamily="49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urier" pitchFamily="49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urier" pitchFamily="49" charset="0"/>
                <a:ea typeface="+mn-ea"/>
              </a:defRPr>
            </a:lvl9pPr>
          </a:lstStyle>
          <a:p>
            <a:r>
              <a:rPr lang="en-US" sz="2000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Summary of the </a:t>
            </a:r>
            <a:r>
              <a:rPr lang="en-US" sz="2000" b="1" dirty="0">
                <a:solidFill>
                  <a:srgbClr val="4FD09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NAND</a:t>
            </a:r>
            <a:r>
              <a:rPr lang="en-US" sz="2000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 latch:</a:t>
            </a:r>
          </a:p>
          <a:p>
            <a:pPr lvl="1"/>
            <a:r>
              <a:rPr lang="en-US" sz="2000" b="1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SET = 1, RESET = 1</a:t>
            </a:r>
            <a:r>
              <a:rPr lang="en-US" sz="2000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—Normal resting state, outputs remain in state they were in prior to input.</a:t>
            </a:r>
          </a:p>
          <a:p>
            <a:pPr lvl="1"/>
            <a:r>
              <a:rPr lang="en-US" sz="2000" b="1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SET = 0, RESET = 1</a:t>
            </a:r>
            <a:r>
              <a:rPr lang="en-US" sz="2000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—Output will go to </a:t>
            </a:r>
            <a:r>
              <a:rPr lang="en-US" sz="2000" i="1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Q</a:t>
            </a:r>
            <a:r>
              <a:rPr lang="en-US" sz="2000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 = 1 and remains there, even after SET returns HIGH.</a:t>
            </a:r>
          </a:p>
          <a:p>
            <a:pPr lvl="2"/>
            <a:r>
              <a:rPr lang="en-US" sz="2000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Called </a:t>
            </a:r>
            <a:r>
              <a:rPr lang="en-US" sz="2000" i="1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setting</a:t>
            </a:r>
            <a:r>
              <a:rPr lang="en-US" sz="2000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 the latch.</a:t>
            </a:r>
          </a:p>
          <a:p>
            <a:pPr lvl="1"/>
            <a:r>
              <a:rPr lang="en-US" sz="2000" b="1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SET = 0, RESET = 0</a:t>
            </a:r>
            <a:r>
              <a:rPr lang="en-US" sz="2000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—Will produce </a:t>
            </a:r>
            <a:r>
              <a:rPr lang="en-US" sz="2000" i="1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Q</a:t>
            </a:r>
            <a:r>
              <a:rPr lang="en-US" sz="2000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 = 0 LOW and remains there, even after RESET returns HIGH.</a:t>
            </a:r>
          </a:p>
          <a:p>
            <a:pPr lvl="2"/>
            <a:r>
              <a:rPr lang="en-US" sz="2000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Called </a:t>
            </a:r>
            <a:r>
              <a:rPr lang="en-US" sz="2000" i="1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clearing </a:t>
            </a:r>
            <a:r>
              <a:rPr lang="en-US" sz="2000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or</a:t>
            </a:r>
            <a:r>
              <a:rPr lang="en-US" sz="2000" i="1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 resetting</a:t>
            </a:r>
            <a:r>
              <a:rPr lang="en-US" sz="2000" dirty="0">
                <a:solidFill>
                  <a:srgbClr val="4FD093"/>
                </a:solidFill>
                <a:latin typeface="Arial" charset="0"/>
                <a:ea typeface="ＭＳ Ｐゴシック" charset="0"/>
              </a:rPr>
              <a:t> the latch.</a:t>
            </a:r>
          </a:p>
        </p:txBody>
      </p:sp>
    </p:spTree>
    <p:extLst>
      <p:ext uri="{BB962C8B-B14F-4D97-AF65-F5344CB8AC3E}">
        <p14:creationId xmlns:p14="http://schemas.microsoft.com/office/powerpoint/2010/main" val="2847954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7625" y="0"/>
            <a:ext cx="107156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4FD093"/>
                </a:solidFill>
              </a:rPr>
              <a:t>Lab- 0</a:t>
            </a:r>
            <a:endParaRPr lang="en-US" sz="6000" dirty="0">
              <a:solidFill>
                <a:srgbClr val="4FD09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EC1D-8996-49FC-9DC1-DDFC82B5108A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52625" y="5472112"/>
            <a:ext cx="5124886" cy="365125"/>
          </a:xfrm>
        </p:spPr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393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Truth table</a:t>
            </a:r>
            <a:endParaRPr lang="en-US" dirty="0">
              <a:solidFill>
                <a:srgbClr val="4FD093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-9028" b="-9028"/>
          <a:stretch>
            <a:fillRect/>
          </a:stretch>
        </p:blipFill>
        <p:spPr>
          <a:xfrm>
            <a:off x="1141412" y="1587500"/>
            <a:ext cx="9905999" cy="50006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288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538" y="0"/>
            <a:ext cx="9905998" cy="1478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schematic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9171" y="5883276"/>
            <a:ext cx="2743200" cy="365125"/>
          </a:xfrm>
        </p:spPr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5036" y="5883275"/>
            <a:ext cx="6239309" cy="365125"/>
          </a:xfrm>
        </p:spPr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709" t="13250" r="14244" b="36322"/>
          <a:stretch/>
        </p:blipFill>
        <p:spPr>
          <a:xfrm>
            <a:off x="2047875" y="1476375"/>
            <a:ext cx="7492999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06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0"/>
            <a:ext cx="9905998" cy="1478570"/>
          </a:xfrm>
        </p:spPr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Pictures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 descr="20150914_20465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25" y="174625"/>
            <a:ext cx="5143500" cy="6683375"/>
          </a:xfrm>
          <a:prstGeom prst="rect">
            <a:avLst/>
          </a:prstGeom>
        </p:spPr>
      </p:pic>
      <p:pic>
        <p:nvPicPr>
          <p:cNvPr id="8" name="Picture 7" descr="20150928_19105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412875"/>
            <a:ext cx="5143500" cy="544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25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Conclusion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>
                <a:solidFill>
                  <a:srgbClr val="4FD093"/>
                </a:solidFill>
              </a:rPr>
              <a:t>Learning how latches or flip flops works.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The Q and not Q </a:t>
            </a:r>
            <a:r>
              <a:rPr lang="en-US" dirty="0" err="1" smtClean="0">
                <a:solidFill>
                  <a:srgbClr val="4FD093"/>
                </a:solidFill>
              </a:rPr>
              <a:t>ouputs</a:t>
            </a:r>
            <a:r>
              <a:rPr lang="en-US" dirty="0" smtClean="0">
                <a:solidFill>
                  <a:srgbClr val="4FD093"/>
                </a:solidFill>
              </a:rPr>
              <a:t> are supposed to be in opposite states because if both output equal to 1 then the results in both would be 0.</a:t>
            </a:r>
            <a:endParaRPr lang="en-US" dirty="0">
              <a:solidFill>
                <a:srgbClr val="4FD093"/>
              </a:solidFill>
            </a:endParaRPr>
          </a:p>
          <a:p>
            <a:r>
              <a:rPr lang="en-US" dirty="0">
                <a:solidFill>
                  <a:srgbClr val="4FD093"/>
                </a:solidFill>
              </a:rPr>
              <a:t>A</a:t>
            </a:r>
            <a:r>
              <a:rPr lang="en-US" dirty="0" smtClean="0">
                <a:solidFill>
                  <a:srgbClr val="4FD093"/>
                </a:solidFill>
              </a:rPr>
              <a:t>ctivation </a:t>
            </a:r>
            <a:r>
              <a:rPr lang="en-US" dirty="0">
                <a:solidFill>
                  <a:srgbClr val="4FD093"/>
                </a:solidFill>
              </a:rPr>
              <a:t>of the S input sets the circuit, while activation of the R input resets the circuit. If both S and R inputs are activated simultaneously, the circuit will be in an invalid condition.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998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74" y="0"/>
            <a:ext cx="8112125" cy="6651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2924" y="1169988"/>
            <a:ext cx="8791575" cy="23876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4FD093"/>
                </a:solidFill>
              </a:rPr>
              <a:t>Lab- 4</a:t>
            </a:r>
            <a:endParaRPr lang="en-US" sz="6000" dirty="0">
              <a:solidFill>
                <a:srgbClr val="4FD09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EC1D-8996-49FC-9DC1-DDFC82B5108A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52625" y="5472112"/>
            <a:ext cx="5124886" cy="365125"/>
          </a:xfrm>
        </p:spPr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142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32743"/>
            <a:ext cx="9905998" cy="1478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Objectives: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4FD093"/>
                </a:solidFill>
              </a:rPr>
              <a:t>Design, Build and Test a D Flip Flop </a:t>
            </a:r>
            <a:r>
              <a:rPr lang="en-US" dirty="0" smtClean="0">
                <a:solidFill>
                  <a:srgbClr val="4FD093"/>
                </a:solidFill>
              </a:rPr>
              <a:t>Lab.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35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3345B-323F-4310-ADDC-0B9B8C03F15A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111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89893"/>
            <a:ext cx="9905998" cy="1478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Equipment and Parts: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535112"/>
            <a:ext cx="8034338" cy="43481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4FD093"/>
                </a:solidFill>
              </a:rPr>
              <a:t>5 Volt DC Power Supply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Oscilloscope	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Function Generator		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Breadboard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Wires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74LS00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LED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Switch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(3) 10k Resistors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36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28A-923E-42AB-A2A5-4B60A122157F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42000" y="1733550"/>
            <a:ext cx="2343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FD093"/>
                </a:solidFill>
              </a:rPr>
              <a:t>DC Power Supply</a:t>
            </a:r>
          </a:p>
          <a:p>
            <a:r>
              <a:rPr lang="en-US" dirty="0">
                <a:solidFill>
                  <a:srgbClr val="4FD093"/>
                </a:solidFill>
              </a:rPr>
              <a:t> Brand: </a:t>
            </a:r>
            <a:r>
              <a:rPr lang="en-US" dirty="0" smtClean="0">
                <a:solidFill>
                  <a:srgbClr val="4FD093"/>
                </a:solidFill>
              </a:rPr>
              <a:t>RSR</a:t>
            </a:r>
            <a:endParaRPr lang="en-US" dirty="0">
              <a:solidFill>
                <a:srgbClr val="4FD093"/>
              </a:solidFill>
            </a:endParaRPr>
          </a:p>
          <a:p>
            <a:r>
              <a:rPr lang="en-US" dirty="0">
                <a:solidFill>
                  <a:srgbClr val="4FD093"/>
                </a:solidFill>
              </a:rPr>
              <a:t> </a:t>
            </a:r>
            <a:r>
              <a:rPr lang="en-US" dirty="0" smtClean="0">
                <a:solidFill>
                  <a:srgbClr val="4FD093"/>
                </a:solidFill>
              </a:rPr>
              <a:t>Model </a:t>
            </a:r>
            <a:r>
              <a:rPr lang="en-US" dirty="0">
                <a:solidFill>
                  <a:srgbClr val="4FD093"/>
                </a:solidFill>
              </a:rPr>
              <a:t>#: </a:t>
            </a:r>
            <a:r>
              <a:rPr lang="en-US" dirty="0" smtClean="0">
                <a:solidFill>
                  <a:srgbClr val="4FD093"/>
                </a:solidFill>
              </a:rPr>
              <a:t>HY1802D</a:t>
            </a:r>
            <a:endParaRPr lang="en-US" dirty="0">
              <a:solidFill>
                <a:srgbClr val="4FD093"/>
              </a:solidFill>
            </a:endParaRPr>
          </a:p>
          <a:p>
            <a:r>
              <a:rPr lang="en-US" dirty="0">
                <a:solidFill>
                  <a:srgbClr val="4FD093"/>
                </a:solidFill>
              </a:rPr>
              <a:t> </a:t>
            </a:r>
            <a:r>
              <a:rPr lang="en-US" dirty="0" smtClean="0">
                <a:solidFill>
                  <a:srgbClr val="4FD093"/>
                </a:solidFill>
              </a:rPr>
              <a:t>SN</a:t>
            </a:r>
            <a:r>
              <a:rPr lang="en-US" dirty="0">
                <a:solidFill>
                  <a:srgbClr val="4FD093"/>
                </a:solidFill>
              </a:rPr>
              <a:t>: </a:t>
            </a:r>
            <a:r>
              <a:rPr lang="en-US" dirty="0" smtClean="0">
                <a:solidFill>
                  <a:srgbClr val="4FD093"/>
                </a:solidFill>
              </a:rPr>
              <a:t>369996</a:t>
            </a:r>
            <a:endParaRPr lang="en-US" dirty="0">
              <a:solidFill>
                <a:srgbClr val="4FD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9472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038" y="0"/>
            <a:ext cx="9905998" cy="1478570"/>
          </a:xfrm>
        </p:spPr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schematic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 descr="20150928_20213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" t="29429" r="8976" b="22857"/>
          <a:stretch/>
        </p:blipFill>
        <p:spPr>
          <a:xfrm>
            <a:off x="889000" y="1190625"/>
            <a:ext cx="10080625" cy="546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9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Truth table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38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t="-8833" b="-88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32699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663" y="555018"/>
            <a:ext cx="9905998" cy="1478570"/>
          </a:xfrm>
        </p:spPr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Pictures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 descr="20150928_20280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0" r="15859"/>
          <a:stretch/>
        </p:blipFill>
        <p:spPr>
          <a:xfrm>
            <a:off x="111125" y="2936875"/>
            <a:ext cx="2492375" cy="3746499"/>
          </a:xfrm>
          <a:prstGeom prst="rect">
            <a:avLst/>
          </a:prstGeom>
        </p:spPr>
      </p:pic>
      <p:pic>
        <p:nvPicPr>
          <p:cNvPr id="8" name="Picture 7" descr="20150928_20280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b="15972"/>
          <a:stretch/>
        </p:blipFill>
        <p:spPr>
          <a:xfrm>
            <a:off x="2651125" y="2032000"/>
            <a:ext cx="3222625" cy="2968625"/>
          </a:xfrm>
          <a:prstGeom prst="rect">
            <a:avLst/>
          </a:prstGeom>
        </p:spPr>
      </p:pic>
      <p:pic>
        <p:nvPicPr>
          <p:cNvPr id="10" name="Picture 9" descr="20150928_20214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1" r="26543" b="28241"/>
          <a:stretch/>
        </p:blipFill>
        <p:spPr>
          <a:xfrm>
            <a:off x="6207124" y="2984500"/>
            <a:ext cx="4079875" cy="3603626"/>
          </a:xfrm>
          <a:prstGeom prst="rect">
            <a:avLst/>
          </a:prstGeom>
        </p:spPr>
      </p:pic>
      <p:pic>
        <p:nvPicPr>
          <p:cNvPr id="11" name="Picture 10" descr="20150928_20214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 t="28889" r="15432" b="37037"/>
          <a:stretch/>
        </p:blipFill>
        <p:spPr>
          <a:xfrm>
            <a:off x="6746874" y="127000"/>
            <a:ext cx="4143375" cy="265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0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32743"/>
            <a:ext cx="9905998" cy="1478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Objectives: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4FD093"/>
                </a:solidFill>
              </a:rPr>
              <a:t>Using Multisim build and upload a sim file that fully tests a 74LS08.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Build </a:t>
            </a:r>
            <a:r>
              <a:rPr lang="en-US" dirty="0">
                <a:solidFill>
                  <a:srgbClr val="4FD093"/>
                </a:solidFill>
              </a:rPr>
              <a:t>74LS08 test circuit in lab.  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3345B-323F-4310-ADDC-0B9B8C03F15A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54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conclusion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4FD093"/>
                </a:solidFill>
              </a:rPr>
              <a:t>The Q output always takes on the state of the </a:t>
            </a:r>
            <a:r>
              <a:rPr lang="en-US" b="1" dirty="0">
                <a:solidFill>
                  <a:srgbClr val="4FD093"/>
                </a:solidFill>
              </a:rPr>
              <a:t>D</a:t>
            </a:r>
            <a:r>
              <a:rPr lang="en-US" dirty="0">
                <a:solidFill>
                  <a:srgbClr val="4FD093"/>
                </a:solidFill>
              </a:rPr>
              <a:t> input at the moment of a rising clock </a:t>
            </a:r>
            <a:r>
              <a:rPr lang="en-US" dirty="0" smtClean="0">
                <a:solidFill>
                  <a:srgbClr val="4FD093"/>
                </a:solidFill>
              </a:rPr>
              <a:t>edge or </a:t>
            </a:r>
            <a:r>
              <a:rPr lang="en-US" dirty="0">
                <a:solidFill>
                  <a:srgbClr val="4FD093"/>
                </a:solidFill>
              </a:rPr>
              <a:t>falling edge if the clock input is active low) </a:t>
            </a:r>
            <a:r>
              <a:rPr lang="en-US" dirty="0" smtClean="0">
                <a:solidFill>
                  <a:srgbClr val="4FD093"/>
                </a:solidFill>
              </a:rPr>
              <a:t>.The </a:t>
            </a:r>
            <a:r>
              <a:rPr lang="en-US" dirty="0">
                <a:solidFill>
                  <a:srgbClr val="4FD093"/>
                </a:solidFill>
              </a:rPr>
              <a:t>output takes the value of the </a:t>
            </a:r>
            <a:r>
              <a:rPr lang="en-US" b="1" dirty="0">
                <a:solidFill>
                  <a:srgbClr val="4FD093"/>
                </a:solidFill>
              </a:rPr>
              <a:t>D</a:t>
            </a:r>
            <a:r>
              <a:rPr lang="en-US" dirty="0">
                <a:solidFill>
                  <a:srgbClr val="4FD093"/>
                </a:solidFill>
              </a:rPr>
              <a:t> input or Data input, and </a:t>
            </a:r>
            <a:r>
              <a:rPr lang="en-US" b="1" dirty="0">
                <a:solidFill>
                  <a:srgbClr val="4FD093"/>
                </a:solidFill>
              </a:rPr>
              <a:t>Delays</a:t>
            </a:r>
            <a:r>
              <a:rPr lang="en-US" dirty="0">
                <a:solidFill>
                  <a:srgbClr val="4FD093"/>
                </a:solidFill>
              </a:rPr>
              <a:t> it by one clock count</a:t>
            </a:r>
            <a:r>
              <a:rPr lang="en-US" dirty="0" smtClean="0">
                <a:solidFill>
                  <a:srgbClr val="4FD093"/>
                </a:solidFill>
              </a:rPr>
              <a:t>.</a:t>
            </a:r>
          </a:p>
          <a:p>
            <a:r>
              <a:rPr lang="en-US" dirty="0">
                <a:solidFill>
                  <a:srgbClr val="4FD093"/>
                </a:solidFill>
              </a:rPr>
              <a:t>The D flip-flop </a:t>
            </a:r>
            <a:r>
              <a:rPr lang="en-US" dirty="0" smtClean="0">
                <a:solidFill>
                  <a:srgbClr val="4FD093"/>
                </a:solidFill>
              </a:rPr>
              <a:t>follow </a:t>
            </a:r>
            <a:r>
              <a:rPr lang="en-US" dirty="0">
                <a:solidFill>
                  <a:srgbClr val="4FD093"/>
                </a:solidFill>
              </a:rPr>
              <a:t>the input D but cannot make the required transitions unless it is enabled by the clock. I</a:t>
            </a:r>
            <a:r>
              <a:rPr lang="en-US" dirty="0" smtClean="0">
                <a:solidFill>
                  <a:srgbClr val="4FD093"/>
                </a:solidFill>
              </a:rPr>
              <a:t>f </a:t>
            </a:r>
            <a:r>
              <a:rPr lang="en-US" dirty="0">
                <a:solidFill>
                  <a:srgbClr val="4FD093"/>
                </a:solidFill>
              </a:rPr>
              <a:t>the clock is low when a transition in D occurs, the tracking </a:t>
            </a:r>
            <a:r>
              <a:rPr lang="en-US" dirty="0" err="1">
                <a:solidFill>
                  <a:srgbClr val="4FD093"/>
                </a:solidFill>
              </a:rPr>
              <a:t>transiton</a:t>
            </a:r>
            <a:r>
              <a:rPr lang="en-US" dirty="0">
                <a:solidFill>
                  <a:srgbClr val="4FD093"/>
                </a:solidFill>
              </a:rPr>
              <a:t> in Q occurs at the next upward transition of the clock.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830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8624" y="0"/>
            <a:ext cx="79533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4FD093"/>
                </a:solidFill>
              </a:rPr>
              <a:t>Lab- 5</a:t>
            </a:r>
            <a:endParaRPr lang="en-US" sz="6000" dirty="0">
              <a:solidFill>
                <a:srgbClr val="4FD09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41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EC1D-8996-49FC-9DC1-DDFC82B5108A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52625" y="5472112"/>
            <a:ext cx="5124886" cy="365125"/>
          </a:xfrm>
        </p:spPr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0565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32743"/>
            <a:ext cx="9905998" cy="1478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Objectives: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4FD093"/>
                </a:solidFill>
              </a:rPr>
              <a:t>Design, Build and Test a JK Flip Flop Lab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42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3345B-323F-4310-ADDC-0B9B8C03F15A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0549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89893"/>
            <a:ext cx="9905998" cy="1478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Equipment and Parts: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535112"/>
            <a:ext cx="8034338" cy="43481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4FD093"/>
                </a:solidFill>
              </a:rPr>
              <a:t>5 Volt DC Power Supply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Oscilloscope	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Function Generator		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Breadboard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Wires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74LS00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LED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Switch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(3) 10k Resistors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43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28A-923E-42AB-A2A5-4B60A122157F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42000" y="1733550"/>
            <a:ext cx="2343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FD093"/>
                </a:solidFill>
              </a:rPr>
              <a:t>DC Power Supply</a:t>
            </a:r>
          </a:p>
          <a:p>
            <a:r>
              <a:rPr lang="en-US" dirty="0">
                <a:solidFill>
                  <a:srgbClr val="4FD093"/>
                </a:solidFill>
              </a:rPr>
              <a:t> Brand: </a:t>
            </a:r>
            <a:r>
              <a:rPr lang="en-US" dirty="0" smtClean="0">
                <a:solidFill>
                  <a:srgbClr val="4FD093"/>
                </a:solidFill>
              </a:rPr>
              <a:t>RSR</a:t>
            </a:r>
            <a:endParaRPr lang="en-US" dirty="0">
              <a:solidFill>
                <a:srgbClr val="4FD093"/>
              </a:solidFill>
            </a:endParaRPr>
          </a:p>
          <a:p>
            <a:r>
              <a:rPr lang="en-US" dirty="0">
                <a:solidFill>
                  <a:srgbClr val="4FD093"/>
                </a:solidFill>
              </a:rPr>
              <a:t> </a:t>
            </a:r>
            <a:r>
              <a:rPr lang="en-US" dirty="0" smtClean="0">
                <a:solidFill>
                  <a:srgbClr val="4FD093"/>
                </a:solidFill>
              </a:rPr>
              <a:t>Model </a:t>
            </a:r>
            <a:r>
              <a:rPr lang="en-US" dirty="0">
                <a:solidFill>
                  <a:srgbClr val="4FD093"/>
                </a:solidFill>
              </a:rPr>
              <a:t>#: </a:t>
            </a:r>
            <a:r>
              <a:rPr lang="en-US" dirty="0" smtClean="0">
                <a:solidFill>
                  <a:srgbClr val="4FD093"/>
                </a:solidFill>
              </a:rPr>
              <a:t>HY1802D</a:t>
            </a:r>
            <a:endParaRPr lang="en-US" dirty="0">
              <a:solidFill>
                <a:srgbClr val="4FD093"/>
              </a:solidFill>
            </a:endParaRPr>
          </a:p>
          <a:p>
            <a:r>
              <a:rPr lang="en-US" dirty="0">
                <a:solidFill>
                  <a:srgbClr val="4FD093"/>
                </a:solidFill>
              </a:rPr>
              <a:t> </a:t>
            </a:r>
            <a:r>
              <a:rPr lang="en-US" dirty="0" smtClean="0">
                <a:solidFill>
                  <a:srgbClr val="4FD093"/>
                </a:solidFill>
              </a:rPr>
              <a:t>SN</a:t>
            </a:r>
            <a:r>
              <a:rPr lang="en-US" dirty="0">
                <a:solidFill>
                  <a:srgbClr val="4FD093"/>
                </a:solidFill>
              </a:rPr>
              <a:t>: </a:t>
            </a:r>
            <a:r>
              <a:rPr lang="en-US" dirty="0" smtClean="0">
                <a:solidFill>
                  <a:srgbClr val="4FD093"/>
                </a:solidFill>
              </a:rPr>
              <a:t>369996</a:t>
            </a:r>
            <a:endParaRPr lang="en-US" dirty="0">
              <a:solidFill>
                <a:srgbClr val="4FD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1834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Truth table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44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l="-6841" r="-68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05727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6663" y="15875"/>
            <a:ext cx="9905998" cy="1478570"/>
          </a:xfrm>
        </p:spPr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schematic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45</a:t>
            </a:fld>
            <a:endParaRPr lang="en-US"/>
          </a:p>
        </p:txBody>
      </p:sp>
      <p:pic>
        <p:nvPicPr>
          <p:cNvPr id="3" name="Picture 2" descr="20150928_20524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23610" b="15510"/>
          <a:stretch/>
        </p:blipFill>
        <p:spPr>
          <a:xfrm>
            <a:off x="206375" y="1143000"/>
            <a:ext cx="10922000" cy="549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286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413" y="0"/>
            <a:ext cx="9905998" cy="1478570"/>
          </a:xfrm>
        </p:spPr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pictures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 descr="20150928_20525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25" y="1412875"/>
            <a:ext cx="5143500" cy="5445125"/>
          </a:xfrm>
          <a:prstGeom prst="rect">
            <a:avLst/>
          </a:prstGeom>
        </p:spPr>
      </p:pic>
      <p:pic>
        <p:nvPicPr>
          <p:cNvPr id="10" name="Picture 9" descr="20150928_20530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16" r="43403" b="23148"/>
          <a:stretch/>
        </p:blipFill>
        <p:spPr>
          <a:xfrm>
            <a:off x="5826125" y="1809750"/>
            <a:ext cx="5175250" cy="284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301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conclusion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7"/>
            <a:ext cx="10098088" cy="354171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4FD093"/>
                </a:solidFill>
              </a:rPr>
              <a:t>The JK flip </a:t>
            </a:r>
            <a:r>
              <a:rPr lang="en-US" dirty="0">
                <a:solidFill>
                  <a:srgbClr val="4FD093"/>
                </a:solidFill>
              </a:rPr>
              <a:t>flop Q is </a:t>
            </a:r>
            <a:r>
              <a:rPr lang="en-US" dirty="0" err="1">
                <a:solidFill>
                  <a:srgbClr val="4FD093"/>
                </a:solidFill>
              </a:rPr>
              <a:t>ANDed</a:t>
            </a:r>
            <a:r>
              <a:rPr lang="en-US" dirty="0">
                <a:solidFill>
                  <a:srgbClr val="4FD093"/>
                </a:solidFill>
              </a:rPr>
              <a:t> with K and </a:t>
            </a:r>
            <a:r>
              <a:rPr lang="en-US" dirty="0" smtClean="0">
                <a:solidFill>
                  <a:srgbClr val="4FD093"/>
                </a:solidFill>
              </a:rPr>
              <a:t>CP </a:t>
            </a:r>
            <a:r>
              <a:rPr lang="en-US" dirty="0">
                <a:solidFill>
                  <a:srgbClr val="4FD093"/>
                </a:solidFill>
              </a:rPr>
              <a:t>and Similarly Q’ is </a:t>
            </a:r>
            <a:r>
              <a:rPr lang="en-US" dirty="0" err="1">
                <a:solidFill>
                  <a:srgbClr val="4FD093"/>
                </a:solidFill>
              </a:rPr>
              <a:t>ANDed</a:t>
            </a:r>
            <a:r>
              <a:rPr lang="en-US" dirty="0">
                <a:solidFill>
                  <a:srgbClr val="4FD093"/>
                </a:solidFill>
              </a:rPr>
              <a:t> with J and CP, so that the flip-flop is cleared during a clock pulse only if Q’ was previously 1.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When </a:t>
            </a:r>
            <a:r>
              <a:rPr lang="en-US" dirty="0">
                <a:solidFill>
                  <a:srgbClr val="4FD093"/>
                </a:solidFill>
              </a:rPr>
              <a:t>both J and K are 0, the clock pulse has no effect on the output and the output of the flip-flop is the same as its previous value because the output of their respective AND gate becomes 0</a:t>
            </a:r>
            <a:r>
              <a:rPr lang="en-US" dirty="0" smtClean="0">
                <a:solidFill>
                  <a:srgbClr val="4FD093"/>
                </a:solidFill>
              </a:rPr>
              <a:t>.</a:t>
            </a:r>
          </a:p>
          <a:p>
            <a:r>
              <a:rPr lang="en-US" dirty="0">
                <a:solidFill>
                  <a:srgbClr val="4FD093"/>
                </a:solidFill>
              </a:rPr>
              <a:t>When J=0, K=1 this condition will reset the flip-flop because Q’ becomes 0. When J=1, K=0 </a:t>
            </a:r>
            <a:r>
              <a:rPr lang="en-US" dirty="0" smtClean="0">
                <a:solidFill>
                  <a:srgbClr val="4FD093"/>
                </a:solidFill>
              </a:rPr>
              <a:t>this </a:t>
            </a:r>
            <a:r>
              <a:rPr lang="en-US" dirty="0">
                <a:solidFill>
                  <a:srgbClr val="4FD093"/>
                </a:solidFill>
              </a:rPr>
              <a:t>condition will set the Flip-</a:t>
            </a:r>
            <a:r>
              <a:rPr lang="en-US" dirty="0" smtClean="0">
                <a:solidFill>
                  <a:srgbClr val="4FD093"/>
                </a:solidFill>
              </a:rPr>
              <a:t>flop because Q becomes 0. When </a:t>
            </a:r>
            <a:r>
              <a:rPr lang="en-US" dirty="0">
                <a:solidFill>
                  <a:srgbClr val="4FD093"/>
                </a:solidFill>
              </a:rPr>
              <a:t>both equal to 1 t</a:t>
            </a:r>
            <a:r>
              <a:rPr lang="en-US" dirty="0" smtClean="0">
                <a:solidFill>
                  <a:srgbClr val="4FD093"/>
                </a:solidFill>
              </a:rPr>
              <a:t>his </a:t>
            </a:r>
            <a:r>
              <a:rPr lang="en-US" dirty="0">
                <a:solidFill>
                  <a:srgbClr val="4FD093"/>
                </a:solidFill>
              </a:rPr>
              <a:t>will cause the output to complement again and again. This complement operation continues until the Clock pulse goes back to 0.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783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Three bit counter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9786" y="6026150"/>
            <a:ext cx="6239309" cy="365125"/>
          </a:xfrm>
        </p:spPr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48</a:t>
            </a:fld>
            <a:endParaRPr lang="en-US"/>
          </a:p>
        </p:txBody>
      </p:sp>
      <p:pic>
        <p:nvPicPr>
          <p:cNvPr id="7" name="Picture 6" descr="3bit coun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0" y="1809751"/>
            <a:ext cx="776287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723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Three bit counter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This was something we build on </a:t>
            </a:r>
            <a:r>
              <a:rPr lang="en-US" dirty="0" err="1" smtClean="0">
                <a:solidFill>
                  <a:srgbClr val="4FD093"/>
                </a:solidFill>
              </a:rPr>
              <a:t>Multism</a:t>
            </a:r>
            <a:r>
              <a:rPr lang="en-US" dirty="0" smtClean="0">
                <a:solidFill>
                  <a:srgbClr val="4FD093"/>
                </a:solidFill>
              </a:rPr>
              <a:t> that would help us on the next lab which is 4 bit binary counter. 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Because there were 3 bit counters, it only count up to 9.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I’m guessing that the more bit there are, the more count you will have.</a:t>
            </a:r>
          </a:p>
          <a:p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78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89893"/>
            <a:ext cx="9905998" cy="1478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Equipment and Parts: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535112"/>
            <a:ext cx="6049964" cy="434816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4FD093"/>
                </a:solidFill>
              </a:rPr>
              <a:t>5 Volt DC Power Supply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Digital </a:t>
            </a:r>
            <a:r>
              <a:rPr lang="en-US" dirty="0" err="1" smtClean="0">
                <a:solidFill>
                  <a:srgbClr val="4FD093"/>
                </a:solidFill>
              </a:rPr>
              <a:t>Multimeter</a:t>
            </a:r>
            <a:r>
              <a:rPr lang="en-US" dirty="0" smtClean="0">
                <a:solidFill>
                  <a:srgbClr val="4FD093"/>
                </a:solidFill>
              </a:rPr>
              <a:t>				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Breadboard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Wires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74LS08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LED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Switch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2 10k Resistors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28A-923E-42AB-A2A5-4B60A122157F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10250" y="1668463"/>
            <a:ext cx="4933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>
                <a:solidFill>
                  <a:srgbClr val="4FD093"/>
                </a:solidFill>
              </a:rPr>
              <a:t>Digital </a:t>
            </a:r>
            <a:r>
              <a:rPr lang="en-US" dirty="0" err="1" smtClean="0">
                <a:solidFill>
                  <a:srgbClr val="4FD093"/>
                </a:solidFill>
              </a:rPr>
              <a:t>Multimeter</a:t>
            </a:r>
            <a:endParaRPr lang="en-US" dirty="0" smtClean="0">
              <a:solidFill>
                <a:srgbClr val="4FD093"/>
              </a:solidFill>
            </a:endParaRPr>
          </a:p>
          <a:p>
            <a:r>
              <a:rPr lang="en-US" dirty="0">
                <a:solidFill>
                  <a:srgbClr val="4FD093"/>
                </a:solidFill>
              </a:rPr>
              <a:t> Brand: GW </a:t>
            </a:r>
            <a:r>
              <a:rPr lang="en-US" dirty="0" err="1">
                <a:solidFill>
                  <a:srgbClr val="4FD093"/>
                </a:solidFill>
              </a:rPr>
              <a:t>instek</a:t>
            </a:r>
            <a:endParaRPr lang="en-US" dirty="0">
              <a:solidFill>
                <a:srgbClr val="4FD093"/>
              </a:solidFill>
            </a:endParaRPr>
          </a:p>
          <a:p>
            <a:r>
              <a:rPr lang="en-US" dirty="0">
                <a:solidFill>
                  <a:srgbClr val="4FD093"/>
                </a:solidFill>
              </a:rPr>
              <a:t> </a:t>
            </a:r>
            <a:r>
              <a:rPr lang="en-US" dirty="0" smtClean="0">
                <a:solidFill>
                  <a:srgbClr val="4FD093"/>
                </a:solidFill>
              </a:rPr>
              <a:t>Model </a:t>
            </a:r>
            <a:r>
              <a:rPr lang="en-US" dirty="0">
                <a:solidFill>
                  <a:srgbClr val="4FD093"/>
                </a:solidFill>
              </a:rPr>
              <a:t>#: GDM8245</a:t>
            </a:r>
          </a:p>
          <a:p>
            <a:r>
              <a:rPr lang="en-US" dirty="0">
                <a:solidFill>
                  <a:srgbClr val="4FD093"/>
                </a:solidFill>
              </a:rPr>
              <a:t> </a:t>
            </a:r>
            <a:r>
              <a:rPr lang="en-US" dirty="0" smtClean="0">
                <a:solidFill>
                  <a:srgbClr val="4FD093"/>
                </a:solidFill>
              </a:rPr>
              <a:t>SN</a:t>
            </a:r>
            <a:r>
              <a:rPr lang="en-US" dirty="0">
                <a:solidFill>
                  <a:srgbClr val="4FD093"/>
                </a:solidFill>
              </a:rPr>
              <a:t>: </a:t>
            </a:r>
            <a:r>
              <a:rPr lang="en-US" dirty="0" smtClean="0">
                <a:solidFill>
                  <a:srgbClr val="4FD093"/>
                </a:solidFill>
              </a:rPr>
              <a:t>CL860336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10250" y="3257550"/>
            <a:ext cx="2343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FD093"/>
                </a:solidFill>
              </a:rPr>
              <a:t>DC Power Supply</a:t>
            </a:r>
          </a:p>
          <a:p>
            <a:r>
              <a:rPr lang="en-US" dirty="0">
                <a:solidFill>
                  <a:srgbClr val="4FD093"/>
                </a:solidFill>
              </a:rPr>
              <a:t> Brand: </a:t>
            </a:r>
            <a:r>
              <a:rPr lang="en-US" dirty="0" smtClean="0">
                <a:solidFill>
                  <a:srgbClr val="4FD093"/>
                </a:solidFill>
              </a:rPr>
              <a:t>RSR</a:t>
            </a:r>
            <a:endParaRPr lang="en-US" dirty="0">
              <a:solidFill>
                <a:srgbClr val="4FD093"/>
              </a:solidFill>
            </a:endParaRPr>
          </a:p>
          <a:p>
            <a:r>
              <a:rPr lang="en-US" dirty="0">
                <a:solidFill>
                  <a:srgbClr val="4FD093"/>
                </a:solidFill>
              </a:rPr>
              <a:t> </a:t>
            </a:r>
            <a:r>
              <a:rPr lang="en-US" dirty="0" smtClean="0">
                <a:solidFill>
                  <a:srgbClr val="4FD093"/>
                </a:solidFill>
              </a:rPr>
              <a:t>Model </a:t>
            </a:r>
            <a:r>
              <a:rPr lang="en-US" dirty="0">
                <a:solidFill>
                  <a:srgbClr val="4FD093"/>
                </a:solidFill>
              </a:rPr>
              <a:t>#: </a:t>
            </a:r>
            <a:r>
              <a:rPr lang="en-US" dirty="0" smtClean="0">
                <a:solidFill>
                  <a:srgbClr val="4FD093"/>
                </a:solidFill>
              </a:rPr>
              <a:t>HY1802D</a:t>
            </a:r>
            <a:endParaRPr lang="en-US" dirty="0">
              <a:solidFill>
                <a:srgbClr val="4FD093"/>
              </a:solidFill>
            </a:endParaRPr>
          </a:p>
          <a:p>
            <a:r>
              <a:rPr lang="en-US" dirty="0">
                <a:solidFill>
                  <a:srgbClr val="4FD093"/>
                </a:solidFill>
              </a:rPr>
              <a:t> </a:t>
            </a:r>
            <a:r>
              <a:rPr lang="en-US" dirty="0" smtClean="0">
                <a:solidFill>
                  <a:srgbClr val="4FD093"/>
                </a:solidFill>
              </a:rPr>
              <a:t>SN</a:t>
            </a:r>
            <a:r>
              <a:rPr lang="en-US" dirty="0">
                <a:solidFill>
                  <a:srgbClr val="4FD093"/>
                </a:solidFill>
              </a:rPr>
              <a:t>: </a:t>
            </a:r>
            <a:r>
              <a:rPr lang="en-US" dirty="0" smtClean="0">
                <a:solidFill>
                  <a:srgbClr val="4FD093"/>
                </a:solidFill>
              </a:rPr>
              <a:t>369996</a:t>
            </a:r>
            <a:endParaRPr lang="en-US" dirty="0">
              <a:solidFill>
                <a:srgbClr val="4FD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386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9875" y="0"/>
            <a:ext cx="8112125" cy="673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4FD093"/>
                </a:solidFill>
              </a:rPr>
              <a:t>Lab- </a:t>
            </a:r>
            <a:r>
              <a:rPr lang="en-US" sz="6000" dirty="0">
                <a:solidFill>
                  <a:srgbClr val="4FD093"/>
                </a:solidFill>
              </a:rPr>
              <a:t>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50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EC1D-8996-49FC-9DC1-DDFC82B5108A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52625" y="5472112"/>
            <a:ext cx="5124886" cy="365125"/>
          </a:xfrm>
        </p:spPr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6588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32743"/>
            <a:ext cx="9905998" cy="1478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Objectives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4FD093"/>
                </a:solidFill>
              </a:rPr>
              <a:t>Build 4 Bit </a:t>
            </a:r>
            <a:r>
              <a:rPr lang="en-US" dirty="0" smtClean="0">
                <a:solidFill>
                  <a:srgbClr val="4FD093"/>
                </a:solidFill>
              </a:rPr>
              <a:t>counter (synchronous).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51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3345B-323F-4310-ADDC-0B9B8C03F15A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7650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89893"/>
            <a:ext cx="9905998" cy="1478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Equipment and Parts: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535112"/>
            <a:ext cx="8034338" cy="434816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4FD093"/>
                </a:solidFill>
              </a:rPr>
              <a:t>5 Volt DC Power Supply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Oscilloscope	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Function Generator		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Breadboard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Wires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74LS08, 74LS73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LED Bar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10k Resistors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52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28A-923E-42AB-A2A5-4B60A122157F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42000" y="1733550"/>
            <a:ext cx="2343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FD093"/>
                </a:solidFill>
              </a:rPr>
              <a:t>DC Power Supply</a:t>
            </a:r>
          </a:p>
          <a:p>
            <a:r>
              <a:rPr lang="en-US" dirty="0">
                <a:solidFill>
                  <a:srgbClr val="4FD093"/>
                </a:solidFill>
              </a:rPr>
              <a:t> Brand: </a:t>
            </a:r>
            <a:r>
              <a:rPr lang="en-US" dirty="0" smtClean="0">
                <a:solidFill>
                  <a:srgbClr val="4FD093"/>
                </a:solidFill>
              </a:rPr>
              <a:t>RSR</a:t>
            </a:r>
            <a:endParaRPr lang="en-US" dirty="0">
              <a:solidFill>
                <a:srgbClr val="4FD093"/>
              </a:solidFill>
            </a:endParaRPr>
          </a:p>
          <a:p>
            <a:r>
              <a:rPr lang="en-US" dirty="0">
                <a:solidFill>
                  <a:srgbClr val="4FD093"/>
                </a:solidFill>
              </a:rPr>
              <a:t> </a:t>
            </a:r>
            <a:r>
              <a:rPr lang="en-US" dirty="0" smtClean="0">
                <a:solidFill>
                  <a:srgbClr val="4FD093"/>
                </a:solidFill>
              </a:rPr>
              <a:t>Model </a:t>
            </a:r>
            <a:r>
              <a:rPr lang="en-US" dirty="0">
                <a:solidFill>
                  <a:srgbClr val="4FD093"/>
                </a:solidFill>
              </a:rPr>
              <a:t>#: </a:t>
            </a:r>
            <a:r>
              <a:rPr lang="en-US" dirty="0" smtClean="0">
                <a:solidFill>
                  <a:srgbClr val="4FD093"/>
                </a:solidFill>
              </a:rPr>
              <a:t>HY1802D</a:t>
            </a:r>
            <a:endParaRPr lang="en-US" dirty="0">
              <a:solidFill>
                <a:srgbClr val="4FD093"/>
              </a:solidFill>
            </a:endParaRPr>
          </a:p>
          <a:p>
            <a:r>
              <a:rPr lang="en-US" dirty="0">
                <a:solidFill>
                  <a:srgbClr val="4FD093"/>
                </a:solidFill>
              </a:rPr>
              <a:t> </a:t>
            </a:r>
            <a:r>
              <a:rPr lang="en-US" dirty="0" smtClean="0">
                <a:solidFill>
                  <a:srgbClr val="4FD093"/>
                </a:solidFill>
              </a:rPr>
              <a:t>SN</a:t>
            </a:r>
            <a:r>
              <a:rPr lang="en-US" dirty="0">
                <a:solidFill>
                  <a:srgbClr val="4FD093"/>
                </a:solidFill>
              </a:rPr>
              <a:t>: </a:t>
            </a:r>
            <a:r>
              <a:rPr lang="en-US" dirty="0" smtClean="0">
                <a:solidFill>
                  <a:srgbClr val="4FD093"/>
                </a:solidFill>
              </a:rPr>
              <a:t>369996</a:t>
            </a:r>
            <a:endParaRPr lang="en-US" dirty="0">
              <a:solidFill>
                <a:srgbClr val="4FD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2357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663" y="126393"/>
            <a:ext cx="9905998" cy="1478570"/>
          </a:xfrm>
        </p:spPr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schematic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53</a:t>
            </a:fld>
            <a:endParaRPr lang="en-US"/>
          </a:p>
        </p:txBody>
      </p:sp>
      <p:pic>
        <p:nvPicPr>
          <p:cNvPr id="9" name="Picture 8" descr="L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11250"/>
            <a:ext cx="851535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545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Picture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54</a:t>
            </a:fld>
            <a:endParaRPr lang="en-US"/>
          </a:p>
        </p:txBody>
      </p:sp>
      <p:pic>
        <p:nvPicPr>
          <p:cNvPr id="7" name="Picture 6" descr="20151012_21580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13" b="15741"/>
          <a:stretch/>
        </p:blipFill>
        <p:spPr>
          <a:xfrm>
            <a:off x="3222626" y="0"/>
            <a:ext cx="5699124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166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Conclusion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4FD093"/>
                </a:solidFill>
              </a:rPr>
              <a:t>The </a:t>
            </a:r>
            <a:r>
              <a:rPr lang="en-US" dirty="0">
                <a:solidFill>
                  <a:srgbClr val="4FD093"/>
                </a:solidFill>
              </a:rPr>
              <a:t>clock inputs of all the flip-flops are connected together and are triggered by the input pulses</a:t>
            </a:r>
            <a:r>
              <a:rPr lang="en-US" dirty="0" smtClean="0">
                <a:solidFill>
                  <a:srgbClr val="4FD093"/>
                </a:solidFill>
              </a:rPr>
              <a:t>.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All </a:t>
            </a:r>
            <a:r>
              <a:rPr lang="en-US" dirty="0">
                <a:solidFill>
                  <a:srgbClr val="4FD093"/>
                </a:solidFill>
              </a:rPr>
              <a:t>the flip-flops change state simultaneously </a:t>
            </a:r>
            <a:r>
              <a:rPr lang="en-US" dirty="0" smtClean="0">
                <a:solidFill>
                  <a:srgbClr val="4FD093"/>
                </a:solidFill>
              </a:rPr>
              <a:t>in parallel.</a:t>
            </a:r>
          </a:p>
          <a:p>
            <a:r>
              <a:rPr lang="en-US" dirty="0">
                <a:solidFill>
                  <a:srgbClr val="4FD093"/>
                </a:solidFill>
              </a:rPr>
              <a:t>A simple way of implementing the logic for each bit of an ascending counter </a:t>
            </a:r>
            <a:r>
              <a:rPr lang="en-US" dirty="0" smtClean="0">
                <a:solidFill>
                  <a:srgbClr val="4FD093"/>
                </a:solidFill>
              </a:rPr>
              <a:t>is </a:t>
            </a:r>
            <a:r>
              <a:rPr lang="en-US" dirty="0">
                <a:solidFill>
                  <a:srgbClr val="4FD093"/>
                </a:solidFill>
              </a:rPr>
              <a:t>for each bit to toggle when all of the less significant bits are at a logic high </a:t>
            </a:r>
            <a:r>
              <a:rPr lang="en-US" dirty="0" smtClean="0">
                <a:solidFill>
                  <a:srgbClr val="4FD093"/>
                </a:solidFill>
              </a:rPr>
              <a:t>state. For </a:t>
            </a:r>
            <a:r>
              <a:rPr lang="en-US" dirty="0">
                <a:solidFill>
                  <a:srgbClr val="4FD093"/>
                </a:solidFill>
              </a:rPr>
              <a:t>example, bit 1 toggles when bit 0 is logic high; bit 2 toggles when both bit 1 and bit 0 are logic high; bit 3 toggles when bit 2, bit 1 and bit 0 are all high; and so 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598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625" y="0"/>
            <a:ext cx="85883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4299" y="1154113"/>
            <a:ext cx="8791575" cy="23876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4FD093"/>
                </a:solidFill>
              </a:rPr>
              <a:t>Lab- 8</a:t>
            </a:r>
            <a:endParaRPr lang="en-US" sz="6000" dirty="0">
              <a:solidFill>
                <a:srgbClr val="4FD09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56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EC1D-8996-49FC-9DC1-DDFC82B5108A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52625" y="5472112"/>
            <a:ext cx="5124886" cy="365125"/>
          </a:xfrm>
        </p:spPr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7193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32743"/>
            <a:ext cx="9905998" cy="1478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Objectives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4FD093"/>
                </a:solidFill>
              </a:rPr>
              <a:t>Design, built and test a Mod </a:t>
            </a:r>
            <a:r>
              <a:rPr lang="en-US" dirty="0" smtClean="0">
                <a:solidFill>
                  <a:srgbClr val="4FD093"/>
                </a:solidFill>
              </a:rPr>
              <a:t>12.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57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3345B-323F-4310-ADDC-0B9B8C03F15A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3918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89893"/>
            <a:ext cx="9905998" cy="1478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Equipment and Parts: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535112"/>
            <a:ext cx="8034338" cy="434816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4FD093"/>
                </a:solidFill>
              </a:rPr>
              <a:t>5 Volt DC Power Supply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Oscilloscope	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Function Generator		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Breadboard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Wires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74LS08, 74LS73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LED Bar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10k Resistors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58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728A-923E-42AB-A2A5-4B60A122157F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42000" y="1733550"/>
            <a:ext cx="2343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FD093"/>
                </a:solidFill>
              </a:rPr>
              <a:t>DC Power Supply</a:t>
            </a:r>
          </a:p>
          <a:p>
            <a:r>
              <a:rPr lang="en-US" dirty="0">
                <a:solidFill>
                  <a:srgbClr val="4FD093"/>
                </a:solidFill>
              </a:rPr>
              <a:t> Brand: </a:t>
            </a:r>
            <a:r>
              <a:rPr lang="en-US" dirty="0" smtClean="0">
                <a:solidFill>
                  <a:srgbClr val="4FD093"/>
                </a:solidFill>
              </a:rPr>
              <a:t>RSR</a:t>
            </a:r>
            <a:endParaRPr lang="en-US" dirty="0">
              <a:solidFill>
                <a:srgbClr val="4FD093"/>
              </a:solidFill>
            </a:endParaRPr>
          </a:p>
          <a:p>
            <a:r>
              <a:rPr lang="en-US" dirty="0">
                <a:solidFill>
                  <a:srgbClr val="4FD093"/>
                </a:solidFill>
              </a:rPr>
              <a:t> </a:t>
            </a:r>
            <a:r>
              <a:rPr lang="en-US" dirty="0" smtClean="0">
                <a:solidFill>
                  <a:srgbClr val="4FD093"/>
                </a:solidFill>
              </a:rPr>
              <a:t>Model </a:t>
            </a:r>
            <a:r>
              <a:rPr lang="en-US" dirty="0">
                <a:solidFill>
                  <a:srgbClr val="4FD093"/>
                </a:solidFill>
              </a:rPr>
              <a:t>#: </a:t>
            </a:r>
            <a:r>
              <a:rPr lang="en-US" dirty="0" smtClean="0">
                <a:solidFill>
                  <a:srgbClr val="4FD093"/>
                </a:solidFill>
              </a:rPr>
              <a:t>HY1802D</a:t>
            </a:r>
            <a:endParaRPr lang="en-US" dirty="0">
              <a:solidFill>
                <a:srgbClr val="4FD093"/>
              </a:solidFill>
            </a:endParaRPr>
          </a:p>
          <a:p>
            <a:r>
              <a:rPr lang="en-US" dirty="0">
                <a:solidFill>
                  <a:srgbClr val="4FD093"/>
                </a:solidFill>
              </a:rPr>
              <a:t> </a:t>
            </a:r>
            <a:r>
              <a:rPr lang="en-US" dirty="0" smtClean="0">
                <a:solidFill>
                  <a:srgbClr val="4FD093"/>
                </a:solidFill>
              </a:rPr>
              <a:t>SN</a:t>
            </a:r>
            <a:r>
              <a:rPr lang="en-US" dirty="0">
                <a:solidFill>
                  <a:srgbClr val="4FD093"/>
                </a:solidFill>
              </a:rPr>
              <a:t>: </a:t>
            </a:r>
            <a:r>
              <a:rPr lang="en-US" dirty="0" smtClean="0">
                <a:solidFill>
                  <a:srgbClr val="4FD093"/>
                </a:solidFill>
              </a:rPr>
              <a:t>369996</a:t>
            </a:r>
            <a:endParaRPr lang="en-US" dirty="0">
              <a:solidFill>
                <a:srgbClr val="4FD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90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038" y="-111126"/>
            <a:ext cx="9905998" cy="1335695"/>
          </a:xfrm>
        </p:spPr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Schematic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59</a:t>
            </a:fld>
            <a:endParaRPr lang="en-US"/>
          </a:p>
        </p:txBody>
      </p:sp>
      <p:pic>
        <p:nvPicPr>
          <p:cNvPr id="8" name="Picture 7" descr="MOD12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11341" r="-41016" b="18519"/>
          <a:stretch/>
        </p:blipFill>
        <p:spPr>
          <a:xfrm>
            <a:off x="1412875" y="1047750"/>
            <a:ext cx="14573251" cy="481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79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Theories:</a:t>
            </a:r>
            <a:br>
              <a:rPr lang="en-US" dirty="0" smtClean="0">
                <a:solidFill>
                  <a:srgbClr val="4FD093"/>
                </a:solidFill>
              </a:rPr>
            </a:br>
            <a:endParaRPr lang="en-US" dirty="0">
              <a:solidFill>
                <a:srgbClr val="4FD093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4025" y="1924050"/>
            <a:ext cx="3667125" cy="28003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52F67-0631-47C6-AB17-6570D125F735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350" y="3495676"/>
            <a:ext cx="2733675" cy="187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666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349250"/>
            <a:ext cx="493712" cy="5588000"/>
          </a:xfrm>
        </p:spPr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pictures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60</a:t>
            </a:fld>
            <a:endParaRPr lang="en-US"/>
          </a:p>
        </p:txBody>
      </p:sp>
      <p:pic>
        <p:nvPicPr>
          <p:cNvPr id="7" name="Picture 6" descr="20151019_19284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2" b="6481"/>
          <a:stretch/>
        </p:blipFill>
        <p:spPr>
          <a:xfrm>
            <a:off x="2476499" y="269875"/>
            <a:ext cx="4238625" cy="6413500"/>
          </a:xfrm>
          <a:prstGeom prst="rect">
            <a:avLst/>
          </a:prstGeom>
        </p:spPr>
      </p:pic>
      <p:pic>
        <p:nvPicPr>
          <p:cNvPr id="8" name="Picture 7" descr="20151019_19285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5" y="0"/>
            <a:ext cx="5143500" cy="668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594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478570"/>
          </a:xfrm>
        </p:spPr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Troubleshooting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984250"/>
            <a:ext cx="9905999" cy="500062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4FD093"/>
                </a:solidFill>
              </a:rPr>
              <a:t>After everything was wired up in the circuit, it </a:t>
            </a:r>
            <a:r>
              <a:rPr lang="en-US" dirty="0" err="1" smtClean="0">
                <a:solidFill>
                  <a:srgbClr val="4FD093"/>
                </a:solidFill>
              </a:rPr>
              <a:t>didn</a:t>
            </a:r>
            <a:r>
              <a:rPr lang="fr-FR" dirty="0" smtClean="0">
                <a:solidFill>
                  <a:srgbClr val="4FD093"/>
                </a:solidFill>
              </a:rPr>
              <a:t>’</a:t>
            </a:r>
            <a:r>
              <a:rPr lang="en-US" dirty="0" smtClean="0">
                <a:solidFill>
                  <a:srgbClr val="4FD093"/>
                </a:solidFill>
              </a:rPr>
              <a:t>t work as expected and I couldn’t figure out why.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I’ve spend a good amount of time trying to figure out by at first looking at the schematic to make sure I hooked up everything correct and I was sure I did hook it up right but still did not work.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My second thought was wondering if the chips was bad but since the wire was all over the chips, I didn’t want to bother to replace another chips because it was a lot of wiring to do which I did not want to repeat.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The final thought was if to use a seven segment display instead of currently using the LED Bar which I also looked at the datasheet to make sure the pin I used was correct but ended up not replacing it with seven segment display because I didn’t think it wouldn’t make any different and also I would have to pull up the datasheet for the pins and it was closed to the end of the night so I just called it a night.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064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Conclusion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Same Lab as the previous one except instead of counting from 0 to 15 , this lab is to modify it to count from 0-12.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Additional to the lab, a 2 input NAND gate is added to the circuit to make the count to stop at 12 and start over.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447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0" y="0"/>
            <a:ext cx="7493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4FD093"/>
                </a:solidFill>
              </a:rPr>
              <a:t>Lab- 10</a:t>
            </a:r>
            <a:endParaRPr lang="en-US" sz="6000" dirty="0">
              <a:solidFill>
                <a:srgbClr val="4FD09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63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EC1D-8996-49FC-9DC1-DDFC82B5108A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52625" y="5472112"/>
            <a:ext cx="5124886" cy="365125"/>
          </a:xfrm>
        </p:spPr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780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32743"/>
            <a:ext cx="9905998" cy="1478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Objectives: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Develop a model for 74185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64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3345B-323F-4310-ADDC-0B9B8C03F15A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9518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Pictures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65</a:t>
            </a:fld>
            <a:endParaRPr lang="en-US"/>
          </a:p>
        </p:txBody>
      </p:sp>
      <p:pic>
        <p:nvPicPr>
          <p:cNvPr id="7" name="Picture 6" descr="18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25" y="2058988"/>
            <a:ext cx="4591050" cy="2771775"/>
          </a:xfrm>
          <a:prstGeom prst="rect">
            <a:avLst/>
          </a:prstGeom>
        </p:spPr>
      </p:pic>
      <p:pic>
        <p:nvPicPr>
          <p:cNvPr id="8" name="Picture 7" descr="Cap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25" y="1270000"/>
            <a:ext cx="285750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81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conclusion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Having problem on this because I had no idea what was going on so I was just searching and looking for clue on internet.</a:t>
            </a:r>
          </a:p>
          <a:p>
            <a:r>
              <a:rPr lang="en-US" dirty="0" smtClean="0"/>
              <a:t>What I had done so far was building the 74LS185 chip on </a:t>
            </a:r>
            <a:r>
              <a:rPr lang="en-US" dirty="0" err="1"/>
              <a:t>M</a:t>
            </a:r>
            <a:r>
              <a:rPr lang="en-US" dirty="0" err="1" smtClean="0"/>
              <a:t>ulitsm</a:t>
            </a:r>
            <a:r>
              <a:rPr lang="en-US" dirty="0" smtClean="0"/>
              <a:t> and I believe what I supposed to do was to hook the 3 chips up following the figure on the datasheet I found but didn’t have a chance to get it done.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488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6751" y="0"/>
            <a:ext cx="102552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4FD093"/>
                </a:solidFill>
              </a:rPr>
              <a:t>Lab- 12</a:t>
            </a:r>
            <a:endParaRPr lang="en-US" sz="6000" dirty="0">
              <a:solidFill>
                <a:srgbClr val="4FD09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67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EC1D-8996-49FC-9DC1-DDFC82B5108A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52625" y="5472112"/>
            <a:ext cx="5124886" cy="365125"/>
          </a:xfrm>
        </p:spPr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2930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32743"/>
            <a:ext cx="9905998" cy="1478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Objectives: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4FD093"/>
                </a:solidFill>
              </a:rPr>
              <a:t>Xilinx CPLD </a:t>
            </a:r>
            <a:r>
              <a:rPr lang="en-US" dirty="0" smtClean="0">
                <a:solidFill>
                  <a:srgbClr val="4FD093"/>
                </a:solidFill>
              </a:rPr>
              <a:t>effort</a:t>
            </a:r>
          </a:p>
          <a:p>
            <a:r>
              <a:rPr lang="en-US" dirty="0">
                <a:solidFill>
                  <a:srgbClr val="4FD093"/>
                </a:solidFill>
              </a:rPr>
              <a:t>Use the PLDT-3 Trainers, do the experiments in the manual.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68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3345B-323F-4310-ADDC-0B9B8C03F15A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8385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Parts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4FD093"/>
                </a:solidFill>
              </a:rPr>
              <a:t>Solderless</a:t>
            </a:r>
            <a:r>
              <a:rPr lang="en-US" dirty="0" smtClean="0">
                <a:solidFill>
                  <a:srgbClr val="4FD093"/>
                </a:solidFill>
              </a:rPr>
              <a:t> Breadboard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74LS00 TTL Quad-2 </a:t>
            </a:r>
            <a:r>
              <a:rPr lang="en-US" dirty="0" err="1" smtClean="0">
                <a:solidFill>
                  <a:srgbClr val="4FD093"/>
                </a:solidFill>
              </a:rPr>
              <a:t>Intergrated</a:t>
            </a:r>
            <a:r>
              <a:rPr lang="en-US" dirty="0">
                <a:solidFill>
                  <a:srgbClr val="4FD093"/>
                </a:solidFill>
              </a:rPr>
              <a:t> </a:t>
            </a:r>
            <a:r>
              <a:rPr lang="en-US" dirty="0" smtClean="0">
                <a:solidFill>
                  <a:srgbClr val="4FD093"/>
                </a:solidFill>
              </a:rPr>
              <a:t>Circuit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PLDT-3 with power module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77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256568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4FD093"/>
                </a:solidFill>
              </a:rPr>
              <a:t>Data/Lab </a:t>
            </a:r>
            <a:r>
              <a:rPr lang="en-US" dirty="0" smtClean="0">
                <a:solidFill>
                  <a:srgbClr val="4FD093"/>
                </a:solidFill>
              </a:rPr>
              <a:t>Results/Simulations/Schematics:</a:t>
            </a:r>
            <a:r>
              <a:rPr lang="en-US" dirty="0">
                <a:solidFill>
                  <a:srgbClr val="4FD093"/>
                </a:solidFill>
              </a:rPr>
              <a:t/>
            </a:r>
            <a:br>
              <a:rPr lang="en-US" dirty="0">
                <a:solidFill>
                  <a:srgbClr val="4FD093"/>
                </a:solidFill>
              </a:rPr>
            </a:b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C2B62-6205-41DA-9390-C85D0636C09B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7" t="21470" r="34075" b="44644"/>
          <a:stretch/>
        </p:blipFill>
        <p:spPr>
          <a:xfrm>
            <a:off x="1141411" y="1200150"/>
            <a:ext cx="9905999" cy="4591050"/>
          </a:xfrm>
        </p:spPr>
      </p:pic>
    </p:spTree>
    <p:extLst>
      <p:ext uri="{BB962C8B-B14F-4D97-AF65-F5344CB8AC3E}">
        <p14:creationId xmlns:p14="http://schemas.microsoft.com/office/powerpoint/2010/main" val="39451641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Schematic for 1</a:t>
            </a:r>
            <a:r>
              <a:rPr lang="en-US" baseline="30000" dirty="0" smtClean="0">
                <a:solidFill>
                  <a:srgbClr val="4FD093"/>
                </a:solidFill>
              </a:rPr>
              <a:t>st</a:t>
            </a:r>
            <a:r>
              <a:rPr lang="en-US" dirty="0" smtClean="0">
                <a:solidFill>
                  <a:srgbClr val="4FD093"/>
                </a:solidFill>
              </a:rPr>
              <a:t> experiment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70</a:t>
            </a:fld>
            <a:endParaRPr lang="en-US"/>
          </a:p>
        </p:txBody>
      </p:sp>
      <p:pic>
        <p:nvPicPr>
          <p:cNvPr id="8" name="Picture 7" descr="20151116_19505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1" t="25463" r="45139" b="21296"/>
          <a:stretch/>
        </p:blipFill>
        <p:spPr>
          <a:xfrm rot="5400000">
            <a:off x="3540126" y="254004"/>
            <a:ext cx="3873501" cy="736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457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Picture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71</a:t>
            </a:fld>
            <a:endParaRPr lang="en-US"/>
          </a:p>
        </p:txBody>
      </p:sp>
      <p:pic>
        <p:nvPicPr>
          <p:cNvPr id="7" name="Picture 6" descr="20151116_19491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 t="2315" r="9028" b="2545"/>
          <a:stretch/>
        </p:blipFill>
        <p:spPr>
          <a:xfrm>
            <a:off x="3000375" y="174625"/>
            <a:ext cx="796925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603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result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72</a:t>
            </a:fld>
            <a:endParaRPr lang="en-US"/>
          </a:p>
        </p:txBody>
      </p:sp>
      <p:pic>
        <p:nvPicPr>
          <p:cNvPr id="8" name="Picture 7" descr="20151214_19580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2" t="7870" r="25347"/>
          <a:stretch/>
        </p:blipFill>
        <p:spPr>
          <a:xfrm rot="5400000">
            <a:off x="3087689" y="-39685"/>
            <a:ext cx="5699121" cy="631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728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478570"/>
          </a:xfrm>
        </p:spPr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Schematic for 2</a:t>
            </a:r>
            <a:r>
              <a:rPr lang="en-US" baseline="30000" dirty="0" smtClean="0">
                <a:solidFill>
                  <a:srgbClr val="4FD093"/>
                </a:solidFill>
              </a:rPr>
              <a:t>nd</a:t>
            </a:r>
            <a:r>
              <a:rPr lang="en-US" dirty="0" smtClean="0">
                <a:solidFill>
                  <a:srgbClr val="4FD093"/>
                </a:solidFill>
              </a:rPr>
              <a:t> experiment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73</a:t>
            </a:fld>
            <a:endParaRPr lang="en-US"/>
          </a:p>
        </p:txBody>
      </p:sp>
      <p:pic>
        <p:nvPicPr>
          <p:cNvPr id="7" name="Picture 6" descr="L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1397000"/>
            <a:ext cx="9159875" cy="44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680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Conclusion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First experiment was simple. The instructions were easy to follow and the experiment was like the first week lab we did which is testing the chip.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The instructions for experiments 2 was tricky because it was hard to follow and not understandable. Also we couldn’t get the experiment done because  we don’t have the software for it. 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52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50" y="0"/>
            <a:ext cx="7651750" cy="673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4FD093"/>
                </a:solidFill>
              </a:rPr>
              <a:t>Lab- 13</a:t>
            </a:r>
            <a:endParaRPr lang="en-US" sz="6000" dirty="0">
              <a:solidFill>
                <a:srgbClr val="4FD09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75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EC1D-8996-49FC-9DC1-DDFC82B5108A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52625" y="5472112"/>
            <a:ext cx="5124886" cy="365125"/>
          </a:xfrm>
        </p:spPr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5868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32743"/>
            <a:ext cx="9905998" cy="1478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Objectives: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Do some exercises in the </a:t>
            </a:r>
            <a:r>
              <a:rPr lang="en-US" dirty="0" err="1">
                <a:solidFill>
                  <a:srgbClr val="4FD093"/>
                </a:solidFill>
              </a:rPr>
              <a:t>A</a:t>
            </a:r>
            <a:r>
              <a:rPr lang="en-US" dirty="0" err="1" smtClean="0">
                <a:solidFill>
                  <a:srgbClr val="4FD093"/>
                </a:solidFill>
              </a:rPr>
              <a:t>rduino</a:t>
            </a:r>
            <a:r>
              <a:rPr lang="en-US" dirty="0" smtClean="0">
                <a:solidFill>
                  <a:srgbClr val="4FD093"/>
                </a:solidFill>
              </a:rPr>
              <a:t> book.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76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3345B-323F-4310-ADDC-0B9B8C03F15A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0635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539143"/>
            <a:ext cx="9905998" cy="1478570"/>
          </a:xfrm>
        </p:spPr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1</a:t>
            </a:r>
            <a:r>
              <a:rPr lang="en-US" baseline="30000" dirty="0" smtClean="0">
                <a:solidFill>
                  <a:srgbClr val="4FD093"/>
                </a:solidFill>
              </a:rPr>
              <a:t>st</a:t>
            </a:r>
            <a:r>
              <a:rPr lang="en-US" dirty="0" smtClean="0">
                <a:solidFill>
                  <a:srgbClr val="4FD093"/>
                </a:solidFill>
              </a:rPr>
              <a:t> Exercise 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Parts:</a:t>
            </a:r>
          </a:p>
          <a:p>
            <a:pPr lvl="1"/>
            <a:r>
              <a:rPr lang="en-US" dirty="0">
                <a:solidFill>
                  <a:srgbClr val="4FD093"/>
                </a:solidFill>
              </a:rPr>
              <a:t>2 switches, breadboard, </a:t>
            </a:r>
            <a:r>
              <a:rPr lang="en-US" dirty="0" err="1" smtClean="0">
                <a:solidFill>
                  <a:srgbClr val="4FD093"/>
                </a:solidFill>
              </a:rPr>
              <a:t>Arduino</a:t>
            </a:r>
            <a:r>
              <a:rPr lang="en-US" dirty="0">
                <a:solidFill>
                  <a:srgbClr val="4FD093"/>
                </a:solidFill>
              </a:rPr>
              <a:t>, wires, and </a:t>
            </a:r>
            <a:r>
              <a:rPr lang="en-US" dirty="0" smtClean="0">
                <a:solidFill>
                  <a:srgbClr val="4FD093"/>
                </a:solidFill>
              </a:rPr>
              <a:t>LED</a:t>
            </a:r>
            <a:endParaRPr lang="en-US" dirty="0">
              <a:solidFill>
                <a:srgbClr val="4FD093"/>
              </a:solidFill>
            </a:endParaRPr>
          </a:p>
          <a:p>
            <a:r>
              <a:rPr lang="en-US" dirty="0" smtClean="0">
                <a:solidFill>
                  <a:srgbClr val="4FD093"/>
                </a:solidFill>
              </a:rPr>
              <a:t>Objective:</a:t>
            </a:r>
            <a:endParaRPr lang="en-US" dirty="0">
              <a:solidFill>
                <a:srgbClr val="4FD093"/>
              </a:solidFill>
            </a:endParaRPr>
          </a:p>
          <a:p>
            <a:pPr lvl="1"/>
            <a:r>
              <a:rPr lang="en-US" dirty="0" smtClean="0">
                <a:solidFill>
                  <a:srgbClr val="4FD093"/>
                </a:solidFill>
              </a:rPr>
              <a:t>This exercise is called “get to know your tools”.  It is to </a:t>
            </a:r>
            <a:r>
              <a:rPr lang="en-US" dirty="0" err="1" smtClean="0">
                <a:solidFill>
                  <a:srgbClr val="4FD093"/>
                </a:solidFill>
              </a:rPr>
              <a:t>builda</a:t>
            </a:r>
            <a:r>
              <a:rPr lang="en-US" dirty="0" smtClean="0">
                <a:solidFill>
                  <a:srgbClr val="4FD093"/>
                </a:solidFill>
              </a:rPr>
              <a:t> simple circuit with some switches , and LED, and a resistor.</a:t>
            </a:r>
          </a:p>
          <a:p>
            <a:pPr marL="457200" lvl="1" indent="0">
              <a:buNone/>
            </a:pP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498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038" y="602643"/>
            <a:ext cx="9905998" cy="1478570"/>
          </a:xfrm>
        </p:spPr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Pictures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78</a:t>
            </a:fld>
            <a:endParaRPr lang="en-US"/>
          </a:p>
        </p:txBody>
      </p:sp>
      <p:pic>
        <p:nvPicPr>
          <p:cNvPr id="7" name="Picture 6" descr="20151130_18202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2" b="19445"/>
          <a:stretch/>
        </p:blipFill>
        <p:spPr>
          <a:xfrm>
            <a:off x="2492375" y="254000"/>
            <a:ext cx="4143375" cy="5286376"/>
          </a:xfrm>
          <a:prstGeom prst="rect">
            <a:avLst/>
          </a:prstGeom>
        </p:spPr>
      </p:pic>
      <p:pic>
        <p:nvPicPr>
          <p:cNvPr id="8" name="Picture 7" descr="20151130_18222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4" b="8707"/>
          <a:stretch/>
        </p:blipFill>
        <p:spPr>
          <a:xfrm>
            <a:off x="7000875" y="793751"/>
            <a:ext cx="3651250" cy="549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241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539143"/>
            <a:ext cx="9905998" cy="1478570"/>
          </a:xfrm>
        </p:spPr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2</a:t>
            </a:r>
            <a:r>
              <a:rPr lang="en-US" baseline="30000" dirty="0" smtClean="0">
                <a:solidFill>
                  <a:srgbClr val="4FD093"/>
                </a:solidFill>
              </a:rPr>
              <a:t>nd</a:t>
            </a:r>
            <a:r>
              <a:rPr lang="en-US" dirty="0" smtClean="0">
                <a:solidFill>
                  <a:srgbClr val="4FD093"/>
                </a:solidFill>
              </a:rPr>
              <a:t>  Exercise 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Parts:</a:t>
            </a:r>
          </a:p>
          <a:p>
            <a:pPr lvl="1"/>
            <a:r>
              <a:rPr lang="en-US" dirty="0" smtClean="0">
                <a:solidFill>
                  <a:srgbClr val="4FD093"/>
                </a:solidFill>
              </a:rPr>
              <a:t> switch, resistors, </a:t>
            </a:r>
            <a:r>
              <a:rPr lang="en-US" dirty="0">
                <a:solidFill>
                  <a:srgbClr val="4FD093"/>
                </a:solidFill>
              </a:rPr>
              <a:t>breadboard, </a:t>
            </a:r>
            <a:r>
              <a:rPr lang="en-US" dirty="0" err="1" smtClean="0">
                <a:solidFill>
                  <a:srgbClr val="4FD093"/>
                </a:solidFill>
              </a:rPr>
              <a:t>Arduino</a:t>
            </a:r>
            <a:r>
              <a:rPr lang="en-US" dirty="0">
                <a:solidFill>
                  <a:srgbClr val="4FD093"/>
                </a:solidFill>
              </a:rPr>
              <a:t>, wires, </a:t>
            </a:r>
            <a:r>
              <a:rPr lang="en-US" dirty="0" smtClean="0">
                <a:solidFill>
                  <a:srgbClr val="4FD093"/>
                </a:solidFill>
              </a:rPr>
              <a:t>and 3 LEDs</a:t>
            </a:r>
            <a:endParaRPr lang="en-US" dirty="0">
              <a:solidFill>
                <a:srgbClr val="4FD093"/>
              </a:solidFill>
            </a:endParaRPr>
          </a:p>
          <a:p>
            <a:r>
              <a:rPr lang="en-US" dirty="0" smtClean="0">
                <a:solidFill>
                  <a:srgbClr val="4FD093"/>
                </a:solidFill>
              </a:rPr>
              <a:t>Objective:</a:t>
            </a:r>
            <a:endParaRPr lang="en-US" dirty="0">
              <a:solidFill>
                <a:srgbClr val="4FD093"/>
              </a:solidFill>
            </a:endParaRPr>
          </a:p>
          <a:p>
            <a:pPr lvl="1"/>
            <a:r>
              <a:rPr lang="en-US" dirty="0" smtClean="0">
                <a:solidFill>
                  <a:srgbClr val="4FD093"/>
                </a:solidFill>
              </a:rPr>
              <a:t>This exercise is called “Spaceship Interface”.  The exercise is to make a cool control panel with a switch and lights that turn on when you press the switch.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1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Pictures</a:t>
            </a:r>
            <a:endParaRPr lang="en-US" dirty="0">
              <a:solidFill>
                <a:srgbClr val="4FD093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1532"/>
          <a:stretch/>
        </p:blipFill>
        <p:spPr>
          <a:xfrm>
            <a:off x="1303123" y="1835149"/>
            <a:ext cx="3478428" cy="40481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57B3-89CB-4435-8810-1D3429D9A3C0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6177" b="14137"/>
          <a:stretch/>
        </p:blipFill>
        <p:spPr>
          <a:xfrm>
            <a:off x="5932343" y="375630"/>
            <a:ext cx="2896753" cy="2533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3195" t="10065" r="21986" b="26074"/>
          <a:stretch/>
        </p:blipFill>
        <p:spPr>
          <a:xfrm>
            <a:off x="9067800" y="375630"/>
            <a:ext cx="2113177" cy="30194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72854" y="3674545"/>
            <a:ext cx="242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 measure on DMS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32343" y="4624800"/>
            <a:ext cx="258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complete wired up circuit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019675" y="4495800"/>
            <a:ext cx="800100" cy="313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553325" y="3006607"/>
            <a:ext cx="104775" cy="712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9193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Picture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80</a:t>
            </a:fld>
            <a:endParaRPr lang="en-US"/>
          </a:p>
        </p:txBody>
      </p:sp>
      <p:pic>
        <p:nvPicPr>
          <p:cNvPr id="7" name="Picture 6" descr="20151130_19284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606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539143"/>
            <a:ext cx="9905998" cy="1478570"/>
          </a:xfrm>
        </p:spPr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3</a:t>
            </a:r>
            <a:r>
              <a:rPr lang="en-US" baseline="30000" dirty="0" smtClean="0">
                <a:solidFill>
                  <a:srgbClr val="4FD093"/>
                </a:solidFill>
              </a:rPr>
              <a:t>rd</a:t>
            </a:r>
            <a:r>
              <a:rPr lang="en-US" dirty="0" smtClean="0">
                <a:solidFill>
                  <a:srgbClr val="4FD093"/>
                </a:solidFill>
              </a:rPr>
              <a:t>   Exercise 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Parts:</a:t>
            </a:r>
          </a:p>
          <a:p>
            <a:pPr lvl="1"/>
            <a:r>
              <a:rPr lang="en-US" dirty="0" smtClean="0">
                <a:solidFill>
                  <a:srgbClr val="4FD093"/>
                </a:solidFill>
              </a:rPr>
              <a:t> GEL, resistors, breadboard</a:t>
            </a:r>
            <a:r>
              <a:rPr lang="en-US" dirty="0">
                <a:solidFill>
                  <a:srgbClr val="4FD093"/>
                </a:solidFill>
              </a:rPr>
              <a:t>, </a:t>
            </a:r>
            <a:r>
              <a:rPr lang="en-US" dirty="0" err="1" smtClean="0">
                <a:solidFill>
                  <a:srgbClr val="4FD093"/>
                </a:solidFill>
              </a:rPr>
              <a:t>Arduino</a:t>
            </a:r>
            <a:r>
              <a:rPr lang="en-US" dirty="0">
                <a:solidFill>
                  <a:srgbClr val="4FD093"/>
                </a:solidFill>
              </a:rPr>
              <a:t>, wires, </a:t>
            </a:r>
            <a:r>
              <a:rPr lang="en-US" dirty="0" smtClean="0">
                <a:solidFill>
                  <a:srgbClr val="4FD093"/>
                </a:solidFill>
              </a:rPr>
              <a:t>and Tri-Color LED, </a:t>
            </a:r>
            <a:r>
              <a:rPr lang="en-US" dirty="0" err="1" smtClean="0">
                <a:solidFill>
                  <a:srgbClr val="4FD093"/>
                </a:solidFill>
              </a:rPr>
              <a:t>Photoresistors</a:t>
            </a:r>
            <a:endParaRPr lang="en-US" dirty="0">
              <a:solidFill>
                <a:srgbClr val="4FD093"/>
              </a:solidFill>
            </a:endParaRPr>
          </a:p>
          <a:p>
            <a:r>
              <a:rPr lang="en-US" dirty="0" smtClean="0">
                <a:solidFill>
                  <a:srgbClr val="4FD093"/>
                </a:solidFill>
              </a:rPr>
              <a:t>Objective:</a:t>
            </a:r>
            <a:endParaRPr lang="en-US" dirty="0">
              <a:solidFill>
                <a:srgbClr val="4FD093"/>
              </a:solidFill>
            </a:endParaRPr>
          </a:p>
          <a:p>
            <a:pPr lvl="1"/>
            <a:r>
              <a:rPr lang="en-US" dirty="0" smtClean="0">
                <a:solidFill>
                  <a:srgbClr val="4FD093"/>
                </a:solidFill>
              </a:rPr>
              <a:t>This exercise is called “Color Mixing Lamp”.  The exercise is to create a lamp that smoothly changes colors depending on external lighting conditions.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699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Picture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82</a:t>
            </a:fld>
            <a:endParaRPr lang="en-US"/>
          </a:p>
        </p:txBody>
      </p:sp>
      <p:pic>
        <p:nvPicPr>
          <p:cNvPr id="7" name="Picture 6" descr="20151130_2040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059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Conclusion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These exercises were pretty cool. It’s a beginner level that expose to you what </a:t>
            </a:r>
            <a:r>
              <a:rPr lang="en-US" dirty="0" err="1" smtClean="0">
                <a:solidFill>
                  <a:srgbClr val="4FD093"/>
                </a:solidFill>
              </a:rPr>
              <a:t>arduino</a:t>
            </a:r>
            <a:r>
              <a:rPr lang="en-US" dirty="0" smtClean="0">
                <a:solidFill>
                  <a:srgbClr val="4FD093"/>
                </a:solidFill>
              </a:rPr>
              <a:t> is and how to write code and program it.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The first exercise was the basic of electricity like how you can convert energy to do interesting things such as turning on lights and make a noise out of the speaker. The second exercise  was a move on to controlling things with your </a:t>
            </a:r>
            <a:r>
              <a:rPr lang="en-US" dirty="0" err="1" smtClean="0">
                <a:solidFill>
                  <a:srgbClr val="4FD093"/>
                </a:solidFill>
              </a:rPr>
              <a:t>Arduino</a:t>
            </a:r>
            <a:r>
              <a:rPr lang="en-US" dirty="0" smtClean="0">
                <a:solidFill>
                  <a:srgbClr val="4FD093"/>
                </a:solidFill>
              </a:rPr>
              <a:t>. The third exercise was the same as the second but it was a little more fun and you get expose to more command on coding.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428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9125" y="0"/>
            <a:ext cx="103028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4FD093"/>
                </a:solidFill>
              </a:rPr>
              <a:t>Lab- 14</a:t>
            </a:r>
            <a:endParaRPr lang="en-US" sz="6000" dirty="0">
              <a:solidFill>
                <a:srgbClr val="4FD09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84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EC1D-8996-49FC-9DC1-DDFC82B5108A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52625" y="5472112"/>
            <a:ext cx="5124886" cy="365125"/>
          </a:xfrm>
        </p:spPr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8793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32743"/>
            <a:ext cx="9905998" cy="1478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Objectives: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Find something cool to build using </a:t>
            </a:r>
            <a:r>
              <a:rPr lang="en-US" dirty="0" err="1" smtClean="0">
                <a:solidFill>
                  <a:srgbClr val="4FD093"/>
                </a:solidFill>
              </a:rPr>
              <a:t>Arduino</a:t>
            </a:r>
            <a:r>
              <a:rPr lang="en-US" dirty="0" smtClean="0">
                <a:solidFill>
                  <a:srgbClr val="4FD093"/>
                </a:solidFill>
              </a:rPr>
              <a:t>.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85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3345B-323F-4310-ADDC-0B9B8C03F15A}" type="datetime1">
              <a:rPr lang="en-US" smtClean="0"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0066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LED Music player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Parts</a:t>
            </a:r>
          </a:p>
          <a:p>
            <a:pPr lvl="1"/>
            <a:r>
              <a:rPr lang="en-US" dirty="0">
                <a:solidFill>
                  <a:srgbClr val="4FD093"/>
                </a:solidFill>
              </a:rPr>
              <a:t>Resistors, LEDS, wires, </a:t>
            </a:r>
            <a:r>
              <a:rPr lang="en-US" dirty="0" err="1">
                <a:solidFill>
                  <a:srgbClr val="4FD093"/>
                </a:solidFill>
              </a:rPr>
              <a:t>Arduino</a:t>
            </a:r>
            <a:r>
              <a:rPr lang="en-US" dirty="0">
                <a:solidFill>
                  <a:srgbClr val="4FD093"/>
                </a:solidFill>
              </a:rPr>
              <a:t>, breadboard, push button, and </a:t>
            </a:r>
            <a:r>
              <a:rPr lang="en-US" dirty="0" err="1">
                <a:solidFill>
                  <a:srgbClr val="4FD093"/>
                </a:solidFill>
              </a:rPr>
              <a:t>Piezo</a:t>
            </a:r>
            <a:r>
              <a:rPr lang="en-US" dirty="0">
                <a:solidFill>
                  <a:srgbClr val="4FD093"/>
                </a:solidFill>
              </a:rPr>
              <a:t> (speaker</a:t>
            </a:r>
            <a:r>
              <a:rPr lang="en-US" dirty="0" smtClean="0">
                <a:solidFill>
                  <a:srgbClr val="4FD093"/>
                </a:solidFill>
              </a:rPr>
              <a:t>)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53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618518"/>
            <a:ext cx="9905998" cy="1478570"/>
          </a:xfrm>
        </p:spPr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Coding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41446" y="5867399"/>
            <a:ext cx="771089" cy="365125"/>
          </a:xfrm>
        </p:spPr>
        <p:txBody>
          <a:bodyPr/>
          <a:lstStyle/>
          <a:p>
            <a:fld id="{040D1648-8006-432F-82BD-6DE0F74D5FB1}" type="slidenum">
              <a:rPr lang="en-US" smtClean="0"/>
              <a:t>87</a:t>
            </a:fld>
            <a:endParaRPr lang="en-US"/>
          </a:p>
        </p:txBody>
      </p:sp>
      <p:pic>
        <p:nvPicPr>
          <p:cNvPr id="7" name="Picture 6" descr="jingle co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111125"/>
            <a:ext cx="8096250" cy="650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660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038" y="0"/>
            <a:ext cx="9905998" cy="1478570"/>
          </a:xfrm>
        </p:spPr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Picture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88</a:t>
            </a:fld>
            <a:endParaRPr lang="en-US"/>
          </a:p>
        </p:txBody>
      </p:sp>
      <p:pic>
        <p:nvPicPr>
          <p:cNvPr id="3" name="Picture 2" descr="20151207_21134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7" r="10937" b="4166"/>
          <a:stretch/>
        </p:blipFill>
        <p:spPr>
          <a:xfrm>
            <a:off x="2460625" y="1143000"/>
            <a:ext cx="7032625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7307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troubleshooting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4FD093"/>
                </a:solidFill>
              </a:rPr>
              <a:t>Got the sound/ music working but the problem was that the LED won’t blink while the melody is playing and also the push button that supposed to start/stop the circuit didn’t work.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The problem was I used the code on one video I found which was the whole idea but I needed to create something on my own so I thought if I take out the melody part and replace with another which was </a:t>
            </a:r>
            <a:r>
              <a:rPr lang="en-US" dirty="0">
                <a:solidFill>
                  <a:srgbClr val="4FD093"/>
                </a:solidFill>
              </a:rPr>
              <a:t>J</a:t>
            </a:r>
            <a:r>
              <a:rPr lang="en-US" dirty="0" smtClean="0">
                <a:solidFill>
                  <a:srgbClr val="4FD093"/>
                </a:solidFill>
              </a:rPr>
              <a:t>ingle Bell, and that would be all I need. So I have two codes from different websites that I put together which created a whole mess that I couldn’t figure out to get it work even I noticed that the way the codes were wrote differently.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97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4FD093"/>
                </a:solidFill>
              </a:rPr>
              <a:t>Troubleshooting: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Didn’t work the first time I hooked it up without the switch which made it looked messy and confusing to figure out what I did wrong.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I used </a:t>
            </a:r>
            <a:r>
              <a:rPr lang="en-US" dirty="0" err="1" smtClean="0">
                <a:solidFill>
                  <a:srgbClr val="4FD093"/>
                </a:solidFill>
              </a:rPr>
              <a:t>Multimeter</a:t>
            </a:r>
            <a:r>
              <a:rPr lang="en-US" dirty="0" smtClean="0">
                <a:solidFill>
                  <a:srgbClr val="4FD093"/>
                </a:solidFill>
              </a:rPr>
              <a:t> to troubleshoot it but couldn’t figure out what was wrong so I placed in a switch rewired up the whole thing.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Even with a switch, it still didn’t work but later found out that I wired it up wrong. There wasn’t power going to VCC on IC because the wire was grounded instead of coming from the power.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AF38C-0713-4E6E-ADC4-C3287D4B5DFC}" type="datetime1">
              <a:rPr lang="en-US" smtClean="0"/>
              <a:t>12/14/15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EECT122 Lwe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17531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conclusion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I’ve learned that I wouldn’t have much problem if I wrote my own code following the guide book and just looking at some ideas on internet on how some has done it.</a:t>
            </a:r>
          </a:p>
          <a:p>
            <a:r>
              <a:rPr lang="en-US" dirty="0" smtClean="0">
                <a:solidFill>
                  <a:srgbClr val="4FD093"/>
                </a:solidFill>
              </a:rPr>
              <a:t>I would be able to get it now if I am able to work on it and make it work like I want it to because it wouldn’t be as hard as figuring out how someone wrote it and the meaning of some command they use in there which I would do it differently.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98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D093"/>
                </a:solidFill>
              </a:rPr>
              <a:t>Links to the code</a:t>
            </a:r>
            <a:endParaRPr lang="en-US" dirty="0">
              <a:solidFill>
                <a:srgbClr val="4FD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https://github.com/Jianan-Li/super-saiyan/blob/master/LEDMusicPlayer/</a:t>
            </a:r>
            <a:r>
              <a:rPr lang="en-US" dirty="0" smtClean="0">
                <a:hlinkClick r:id="rId2"/>
              </a:rPr>
              <a:t>LEDMusicPlayer.ino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https://gist.github.com/elubow/</a:t>
            </a:r>
            <a:r>
              <a:rPr lang="en-US" dirty="0" smtClean="0">
                <a:hlinkClick r:id="rId3"/>
              </a:rPr>
              <a:t>7844436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7688-907E-456C-AD42-A88F44E45610}" type="datetime1">
              <a:rPr lang="en-US" smtClean="0"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EECT122 Lwe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90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815</TotalTime>
  <Words>2879</Words>
  <Application>Microsoft Macintosh PowerPoint</Application>
  <PresentationFormat>Custom</PresentationFormat>
  <Paragraphs>597</Paragraphs>
  <Slides>91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2" baseType="lpstr">
      <vt:lpstr>Circuit</vt:lpstr>
      <vt:lpstr>EECT122</vt:lpstr>
      <vt:lpstr>Table of contents</vt:lpstr>
      <vt:lpstr>Lab- 0</vt:lpstr>
      <vt:lpstr>Objectives:</vt:lpstr>
      <vt:lpstr>Equipment and Parts:</vt:lpstr>
      <vt:lpstr>Theories: </vt:lpstr>
      <vt:lpstr>Data/Lab Results/Simulations/Schematics: </vt:lpstr>
      <vt:lpstr>Pictures</vt:lpstr>
      <vt:lpstr>Troubleshooting:</vt:lpstr>
      <vt:lpstr>Conclusion:</vt:lpstr>
      <vt:lpstr>Data Sheets: </vt:lpstr>
      <vt:lpstr>Lab- 1</vt:lpstr>
      <vt:lpstr>Objectives:</vt:lpstr>
      <vt:lpstr>Equipment and Parts:</vt:lpstr>
      <vt:lpstr>Truth Table</vt:lpstr>
      <vt:lpstr>Schematic</vt:lpstr>
      <vt:lpstr>Picture  </vt:lpstr>
      <vt:lpstr>Conclusion</vt:lpstr>
      <vt:lpstr>Lab- 2</vt:lpstr>
      <vt:lpstr>Objectives:</vt:lpstr>
      <vt:lpstr>Equipment and Parts:</vt:lpstr>
      <vt:lpstr>Truth Table</vt:lpstr>
      <vt:lpstr>Schematic</vt:lpstr>
      <vt:lpstr>Picture</vt:lpstr>
      <vt:lpstr>Conclusion</vt:lpstr>
      <vt:lpstr>Lab- 3</vt:lpstr>
      <vt:lpstr>Objectives:</vt:lpstr>
      <vt:lpstr>Equipment and Parts:</vt:lpstr>
      <vt:lpstr>Information about a Latch</vt:lpstr>
      <vt:lpstr>Truth table</vt:lpstr>
      <vt:lpstr>schematic</vt:lpstr>
      <vt:lpstr>Pictures</vt:lpstr>
      <vt:lpstr>Conclusion</vt:lpstr>
      <vt:lpstr>Lab- 4</vt:lpstr>
      <vt:lpstr>Objectives:</vt:lpstr>
      <vt:lpstr>Equipment and Parts:</vt:lpstr>
      <vt:lpstr>schematic</vt:lpstr>
      <vt:lpstr>Truth table</vt:lpstr>
      <vt:lpstr>Pictures</vt:lpstr>
      <vt:lpstr>conclusion</vt:lpstr>
      <vt:lpstr>Lab- 5</vt:lpstr>
      <vt:lpstr>Objectives:</vt:lpstr>
      <vt:lpstr>Equipment and Parts:</vt:lpstr>
      <vt:lpstr>Truth table</vt:lpstr>
      <vt:lpstr>schematic</vt:lpstr>
      <vt:lpstr>pictures</vt:lpstr>
      <vt:lpstr>conclusion</vt:lpstr>
      <vt:lpstr>Three bit counter</vt:lpstr>
      <vt:lpstr>Three bit counter</vt:lpstr>
      <vt:lpstr>Lab- 7</vt:lpstr>
      <vt:lpstr>Objectives:</vt:lpstr>
      <vt:lpstr>Equipment and Parts:</vt:lpstr>
      <vt:lpstr>schematic</vt:lpstr>
      <vt:lpstr>Picture</vt:lpstr>
      <vt:lpstr>Conclusion</vt:lpstr>
      <vt:lpstr>Lab- 8</vt:lpstr>
      <vt:lpstr>Objectives:</vt:lpstr>
      <vt:lpstr>Equipment and Parts:</vt:lpstr>
      <vt:lpstr>Schematic</vt:lpstr>
      <vt:lpstr>pictures</vt:lpstr>
      <vt:lpstr>Troubleshooting </vt:lpstr>
      <vt:lpstr>Conclusion</vt:lpstr>
      <vt:lpstr>Lab- 10</vt:lpstr>
      <vt:lpstr>Objectives:</vt:lpstr>
      <vt:lpstr>Pictures</vt:lpstr>
      <vt:lpstr>conclusion</vt:lpstr>
      <vt:lpstr>Lab- 12</vt:lpstr>
      <vt:lpstr>Objectives:</vt:lpstr>
      <vt:lpstr>Parts</vt:lpstr>
      <vt:lpstr>Schematic for 1st experiment</vt:lpstr>
      <vt:lpstr>Picture</vt:lpstr>
      <vt:lpstr>result</vt:lpstr>
      <vt:lpstr>Schematic for 2nd experiment</vt:lpstr>
      <vt:lpstr>Conclusion</vt:lpstr>
      <vt:lpstr>Lab- 13</vt:lpstr>
      <vt:lpstr>Objectives:</vt:lpstr>
      <vt:lpstr>1st Exercise </vt:lpstr>
      <vt:lpstr>Pictures</vt:lpstr>
      <vt:lpstr>2nd  Exercise </vt:lpstr>
      <vt:lpstr>Picture</vt:lpstr>
      <vt:lpstr>3rd   Exercise </vt:lpstr>
      <vt:lpstr>Picture</vt:lpstr>
      <vt:lpstr>Conclusion</vt:lpstr>
      <vt:lpstr>Lab- 14</vt:lpstr>
      <vt:lpstr>Objectives:</vt:lpstr>
      <vt:lpstr>LED Music player</vt:lpstr>
      <vt:lpstr>Coding</vt:lpstr>
      <vt:lpstr>Picture</vt:lpstr>
      <vt:lpstr>troubleshooting</vt:lpstr>
      <vt:lpstr>conclusion</vt:lpstr>
      <vt:lpstr>Links to the code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X</dc:title>
  <dc:creator>Dakota H Johnson</dc:creator>
  <cp:lastModifiedBy>Ehdoh Lwe</cp:lastModifiedBy>
  <cp:revision>82</cp:revision>
  <dcterms:created xsi:type="dcterms:W3CDTF">2015-01-21T16:59:32Z</dcterms:created>
  <dcterms:modified xsi:type="dcterms:W3CDTF">2015-12-15T02:53:09Z</dcterms:modified>
</cp:coreProperties>
</file>